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78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7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ede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ede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ede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708560" y="4732560"/>
            <a:ext cx="8773920" cy="1632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3575160" y="2308680"/>
            <a:ext cx="1685160" cy="20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1000"/>
          </a:bodyPr>
          <a:p>
            <a:pPr>
              <a:lnSpc>
                <a:spcPct val="90000"/>
              </a:lnSpc>
            </a:pPr>
            <a:r>
              <a:rPr b="0" lang="ko-KR" sz="32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내가</a:t>
            </a:r>
            <a:br/>
            <a:r>
              <a:rPr b="0" lang="ko-KR" sz="32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고시원 사장님이</a:t>
            </a:r>
            <a:br/>
            <a:r>
              <a:rPr b="0" lang="ko-KR" sz="32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된다면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6" name="그림 4" descr="텍스트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5166000" y="2745720"/>
            <a:ext cx="2113920" cy="2176920"/>
          </a:xfrm>
          <a:prstGeom prst="rect">
            <a:avLst/>
          </a:prstGeom>
          <a:ln>
            <a:noFill/>
          </a:ln>
        </p:spPr>
      </p:pic>
      <p:pic>
        <p:nvPicPr>
          <p:cNvPr id="117" name="그래픽 29" descr="전구 및 기어  단색으로 채워진"/>
          <p:cNvPicPr/>
          <p:nvPr/>
        </p:nvPicPr>
        <p:blipFill>
          <a:blip r:embed="rId2"/>
          <a:stretch/>
        </p:blipFill>
        <p:spPr>
          <a:xfrm>
            <a:off x="5645880" y="1875960"/>
            <a:ext cx="755640" cy="75564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780960" y="4352400"/>
            <a:ext cx="291168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2</a:t>
            </a:r>
            <a:r>
              <a:rPr b="0" lang="zh-CN" sz="2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조 </a:t>
            </a:r>
            <a:r>
              <a:rPr b="0" lang="en-US" sz="2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CEO </a:t>
            </a:r>
            <a:r>
              <a:rPr b="0" lang="ko-KR" sz="2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체험단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ko-KR" sz="1400" spc="-1" strike="noStrike">
                <a:solidFill>
                  <a:srgbClr val="ffffff"/>
                </a:solidFill>
                <a:latin typeface="Microsoft GothicNeo Light"/>
                <a:ea typeface="Microsoft GothicNeo Light"/>
              </a:rPr>
              <a:t>김정현</a:t>
            </a:r>
            <a:r>
              <a:rPr b="0" lang="en-US" sz="1400" spc="-1" strike="noStrike">
                <a:solidFill>
                  <a:srgbClr val="ffffff"/>
                </a:solidFill>
                <a:latin typeface="Microsoft GothicNeo Light"/>
                <a:ea typeface="Microsoft GothicNeo Light"/>
              </a:rPr>
              <a:t>, </a:t>
            </a:r>
            <a:r>
              <a:rPr b="0" lang="ko-KR" sz="1400" spc="-1" strike="noStrike">
                <a:solidFill>
                  <a:srgbClr val="ffffff"/>
                </a:solidFill>
                <a:latin typeface="Microsoft GothicNeo Light"/>
                <a:ea typeface="Microsoft GothicNeo Light"/>
              </a:rPr>
              <a:t>박민수</a:t>
            </a:r>
            <a:r>
              <a:rPr b="0" lang="en-US" sz="1400" spc="-1" strike="noStrike">
                <a:solidFill>
                  <a:srgbClr val="ffffff"/>
                </a:solidFill>
                <a:latin typeface="Microsoft GothicNeo Light"/>
                <a:ea typeface="Microsoft GothicNeo Light"/>
              </a:rPr>
              <a:t>, </a:t>
            </a:r>
            <a:r>
              <a:rPr b="0" lang="ko-KR" sz="1400" spc="-1" strike="noStrike">
                <a:solidFill>
                  <a:srgbClr val="ffffff"/>
                </a:solidFill>
                <a:latin typeface="Microsoft GothicNeo Light"/>
                <a:ea typeface="Microsoft GothicNeo Light"/>
              </a:rPr>
              <a:t>윤혜지</a:t>
            </a:r>
            <a:r>
              <a:rPr b="0" lang="en-US" sz="1400" spc="-1" strike="noStrike">
                <a:solidFill>
                  <a:srgbClr val="ffffff"/>
                </a:solidFill>
                <a:latin typeface="Microsoft GothicNeo Light"/>
                <a:ea typeface="Microsoft GothicNeo Light"/>
              </a:rPr>
              <a:t>, </a:t>
            </a:r>
            <a:r>
              <a:rPr b="0" lang="ko-KR" sz="1400" spc="-1" strike="noStrike">
                <a:solidFill>
                  <a:srgbClr val="ffffff"/>
                </a:solidFill>
                <a:latin typeface="Microsoft GothicNeo Light"/>
                <a:ea typeface="Microsoft GothicNeo Light"/>
              </a:rPr>
              <a:t>임용재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708560" y="1083960"/>
            <a:ext cx="8773920" cy="52815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78400" y="7169760"/>
            <a:ext cx="6095160" cy="26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Image by &lt;a href="https://pixabay.com/users/darkmoon_art-1664300/?utm_source=link-attribution&amp;amp;utm_medium=referral&amp;amp;utm_campaign=image&amp;amp;utm_content=3057904"&gt;Dorothe&lt;/a&gt; from &lt;a href="https://pixabay.com//?utm_source=link-attribution&amp;amp;utm_medium=referral&amp;amp;utm_campaign=image&amp;amp;utm_content=3057904"&gt;Pixabay&lt;/a&gt;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647680" y="7200360"/>
            <a:ext cx="6095160" cy="261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Image by &lt;a href="https://pixabay.com/users/darkmoon_art-1664300/?utm_source=link-attribution&amp;amp;utm_medium=referral&amp;amp;utm_campaign=image&amp;amp;utm_content=3299128"&gt;Dorothe&lt;/a&gt; from &lt;a href="https://pixabay.com//?utm_source=link-attribution&amp;amp;utm_medium=referral&amp;amp;utm_campaign=image&amp;amp;utm_content=3299128"&gt;Pixabay&lt;/a&gt;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2161520" cy="684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1"/>
          <p:cNvGrpSpPr/>
          <p:nvPr/>
        </p:nvGrpSpPr>
        <p:grpSpPr>
          <a:xfrm>
            <a:off x="1222200" y="537840"/>
            <a:ext cx="9703080" cy="5862240"/>
            <a:chOff x="1222200" y="537840"/>
            <a:chExt cx="9703080" cy="5862240"/>
          </a:xfrm>
        </p:grpSpPr>
        <p:sp>
          <p:nvSpPr>
            <p:cNvPr id="205" name="CustomShape 2"/>
            <p:cNvSpPr/>
            <p:nvPr/>
          </p:nvSpPr>
          <p:spPr>
            <a:xfrm>
              <a:off x="1222200" y="3546000"/>
              <a:ext cx="9703080" cy="28540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6" name="CustomShape 3"/>
            <p:cNvSpPr/>
            <p:nvPr/>
          </p:nvSpPr>
          <p:spPr>
            <a:xfrm>
              <a:off x="1222200" y="537840"/>
              <a:ext cx="9703080" cy="2854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sp>
        <p:nvSpPr>
          <p:cNvPr id="207" name="CustomShape 4"/>
          <p:cNvSpPr/>
          <p:nvPr/>
        </p:nvSpPr>
        <p:spPr>
          <a:xfrm>
            <a:off x="7367760" y="3646080"/>
            <a:ext cx="5084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3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아이디어 개요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8" name="CustomShape 5"/>
          <p:cNvSpPr/>
          <p:nvPr/>
        </p:nvSpPr>
        <p:spPr>
          <a:xfrm>
            <a:off x="5570280" y="3801240"/>
            <a:ext cx="2301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STEP_02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>
            <a:off x="8271360" y="4324680"/>
            <a:ext cx="19522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8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팀원들의 뇌 구조</a:t>
            </a:r>
            <a:endParaRPr b="0" lang="en-US" sz="18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8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아이디어 구체화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"/>
          <p:cNvGrpSpPr/>
          <p:nvPr/>
        </p:nvGrpSpPr>
        <p:grpSpPr>
          <a:xfrm>
            <a:off x="1222200" y="537840"/>
            <a:ext cx="9703080" cy="5862240"/>
            <a:chOff x="1222200" y="537840"/>
            <a:chExt cx="9703080" cy="5862240"/>
          </a:xfrm>
        </p:grpSpPr>
        <p:sp>
          <p:nvSpPr>
            <p:cNvPr id="211" name="CustomShape 2"/>
            <p:cNvSpPr/>
            <p:nvPr/>
          </p:nvSpPr>
          <p:spPr>
            <a:xfrm>
              <a:off x="1222200" y="1337400"/>
              <a:ext cx="9703080" cy="5062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2" name="CustomShape 3"/>
            <p:cNvSpPr/>
            <p:nvPr/>
          </p:nvSpPr>
          <p:spPr>
            <a:xfrm>
              <a:off x="1222200" y="537840"/>
              <a:ext cx="9703080" cy="40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grpSp>
        <p:nvGrpSpPr>
          <p:cNvPr id="213" name="Group 4"/>
          <p:cNvGrpSpPr/>
          <p:nvPr/>
        </p:nvGrpSpPr>
        <p:grpSpPr>
          <a:xfrm>
            <a:off x="1869120" y="4738320"/>
            <a:ext cx="1275480" cy="1773000"/>
            <a:chOff x="1869120" y="4738320"/>
            <a:chExt cx="1275480" cy="1773000"/>
          </a:xfrm>
        </p:grpSpPr>
        <p:pic>
          <p:nvPicPr>
            <p:cNvPr id="214" name="그래픽 39" descr="두 손을 모으고 있는 여자"/>
            <p:cNvPicPr/>
            <p:nvPr/>
          </p:nvPicPr>
          <p:blipFill>
            <a:blip r:embed="rId1"/>
            <a:stretch/>
          </p:blipFill>
          <p:spPr>
            <a:xfrm>
              <a:off x="1869120" y="5330880"/>
              <a:ext cx="1275480" cy="11804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5" name="Group 5"/>
            <p:cNvGrpSpPr/>
            <p:nvPr/>
          </p:nvGrpSpPr>
          <p:grpSpPr>
            <a:xfrm>
              <a:off x="2076840" y="4738320"/>
              <a:ext cx="818280" cy="1143000"/>
              <a:chOff x="2076840" y="4738320"/>
              <a:chExt cx="818280" cy="1143000"/>
            </a:xfrm>
          </p:grpSpPr>
          <p:pic>
            <p:nvPicPr>
              <p:cNvPr id="216" name="그래픽 13" descr="앞머리가 있는 소녀"/>
              <p:cNvPicPr/>
              <p:nvPr/>
            </p:nvPicPr>
            <p:blipFill>
              <a:blip r:embed="rId2"/>
              <a:stretch/>
            </p:blipFill>
            <p:spPr>
              <a:xfrm>
                <a:off x="2076840" y="4738320"/>
                <a:ext cx="818280" cy="1143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7" name="그래픽 21" descr="큰 눈을 가진 행복한 얼굴"/>
              <p:cNvPicPr/>
              <p:nvPr/>
            </p:nvPicPr>
            <p:blipFill>
              <a:blip r:embed="rId3"/>
              <a:stretch/>
            </p:blipFill>
            <p:spPr>
              <a:xfrm>
                <a:off x="2427840" y="5046480"/>
                <a:ext cx="351720" cy="3326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218" name="Group 6"/>
          <p:cNvGrpSpPr/>
          <p:nvPr/>
        </p:nvGrpSpPr>
        <p:grpSpPr>
          <a:xfrm>
            <a:off x="6437520" y="4738320"/>
            <a:ext cx="1403640" cy="1748160"/>
            <a:chOff x="6437520" y="4738320"/>
            <a:chExt cx="1403640" cy="1748160"/>
          </a:xfrm>
        </p:grpSpPr>
        <p:pic>
          <p:nvPicPr>
            <p:cNvPr id="219" name="그래픽 41" descr="평화를 나타내는 손가락 사인을 하는 여자"/>
            <p:cNvPicPr/>
            <p:nvPr/>
          </p:nvPicPr>
          <p:blipFill>
            <a:blip r:embed="rId4"/>
            <a:stretch/>
          </p:blipFill>
          <p:spPr>
            <a:xfrm>
              <a:off x="6437520" y="5198040"/>
              <a:ext cx="1403640" cy="12884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0" name="Group 7"/>
            <p:cNvGrpSpPr/>
            <p:nvPr/>
          </p:nvGrpSpPr>
          <p:grpSpPr>
            <a:xfrm>
              <a:off x="6817680" y="4738320"/>
              <a:ext cx="644040" cy="742320"/>
              <a:chOff x="6817680" y="4738320"/>
              <a:chExt cx="644040" cy="742320"/>
            </a:xfrm>
          </p:grpSpPr>
          <p:pic>
            <p:nvPicPr>
              <p:cNvPr id="221" name="그래픽 15" descr="짧은 머리를 한 아이"/>
              <p:cNvPicPr/>
              <p:nvPr/>
            </p:nvPicPr>
            <p:blipFill>
              <a:blip r:embed="rId5"/>
              <a:stretch/>
            </p:blipFill>
            <p:spPr>
              <a:xfrm>
                <a:off x="6817680" y="4738320"/>
                <a:ext cx="644040" cy="7423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2" name="그래픽 25" descr="먹는 얼굴"/>
              <p:cNvPicPr/>
              <p:nvPr/>
            </p:nvPicPr>
            <p:blipFill>
              <a:blip r:embed="rId6"/>
              <a:stretch/>
            </p:blipFill>
            <p:spPr>
              <a:xfrm>
                <a:off x="7002000" y="5020200"/>
                <a:ext cx="377640" cy="3855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223" name="Group 8"/>
          <p:cNvGrpSpPr/>
          <p:nvPr/>
        </p:nvGrpSpPr>
        <p:grpSpPr>
          <a:xfrm>
            <a:off x="8731800" y="4738320"/>
            <a:ext cx="1304280" cy="1747800"/>
            <a:chOff x="8731800" y="4738320"/>
            <a:chExt cx="1304280" cy="1747800"/>
          </a:xfrm>
        </p:grpSpPr>
        <p:pic>
          <p:nvPicPr>
            <p:cNvPr id="224" name="그래픽 45" descr="재킷을 입은 남자"/>
            <p:cNvPicPr/>
            <p:nvPr/>
          </p:nvPicPr>
          <p:blipFill>
            <a:blip r:embed="rId7"/>
            <a:stretch/>
          </p:blipFill>
          <p:spPr>
            <a:xfrm>
              <a:off x="8731800" y="5220000"/>
              <a:ext cx="1304280" cy="12661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5" name="Group 9"/>
            <p:cNvGrpSpPr/>
            <p:nvPr/>
          </p:nvGrpSpPr>
          <p:grpSpPr>
            <a:xfrm>
              <a:off x="9113040" y="4738320"/>
              <a:ext cx="626400" cy="672840"/>
              <a:chOff x="9113040" y="4738320"/>
              <a:chExt cx="626400" cy="672840"/>
            </a:xfrm>
          </p:grpSpPr>
          <p:pic>
            <p:nvPicPr>
              <p:cNvPr id="226" name="그래픽 17" descr="곱슬 머리를 가진 소년"/>
              <p:cNvPicPr/>
              <p:nvPr/>
            </p:nvPicPr>
            <p:blipFill>
              <a:blip r:embed="rId8"/>
              <a:stretch/>
            </p:blipFill>
            <p:spPr>
              <a:xfrm>
                <a:off x="9113040" y="4738320"/>
                <a:ext cx="598320" cy="672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7" name="그래픽 27" descr="눈썹이 하나 있는 얼굴"/>
              <p:cNvPicPr/>
              <p:nvPr/>
            </p:nvPicPr>
            <p:blipFill>
              <a:blip r:embed="rId9"/>
              <a:stretch/>
            </p:blipFill>
            <p:spPr>
              <a:xfrm>
                <a:off x="9359280" y="5064480"/>
                <a:ext cx="304200" cy="257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8" name="그래픽 31" descr="둥근 안경"/>
              <p:cNvPicPr/>
              <p:nvPr/>
            </p:nvPicPr>
            <p:blipFill>
              <a:blip r:embed="rId10"/>
              <a:stretch/>
            </p:blipFill>
            <p:spPr>
              <a:xfrm>
                <a:off x="9149760" y="5011920"/>
                <a:ext cx="589680" cy="20880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229" name="Group 10"/>
          <p:cNvGrpSpPr/>
          <p:nvPr/>
        </p:nvGrpSpPr>
        <p:grpSpPr>
          <a:xfrm>
            <a:off x="4096080" y="4689720"/>
            <a:ext cx="1294560" cy="1810800"/>
            <a:chOff x="4096080" y="4689720"/>
            <a:chExt cx="1294560" cy="1810800"/>
          </a:xfrm>
        </p:grpSpPr>
        <p:pic>
          <p:nvPicPr>
            <p:cNvPr id="230" name="그래픽 49" descr="터틀넥을 입은 여자"/>
            <p:cNvPicPr/>
            <p:nvPr/>
          </p:nvPicPr>
          <p:blipFill>
            <a:blip r:embed="rId11"/>
            <a:stretch/>
          </p:blipFill>
          <p:spPr>
            <a:xfrm>
              <a:off x="4096080" y="5291640"/>
              <a:ext cx="1294560" cy="1208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31" name="Group 11"/>
            <p:cNvGrpSpPr/>
            <p:nvPr/>
          </p:nvGrpSpPr>
          <p:grpSpPr>
            <a:xfrm>
              <a:off x="4444560" y="4689720"/>
              <a:ext cx="666360" cy="723240"/>
              <a:chOff x="4444560" y="4689720"/>
              <a:chExt cx="666360" cy="723240"/>
            </a:xfrm>
          </p:grpSpPr>
          <p:pic>
            <p:nvPicPr>
              <p:cNvPr id="232" name="그래픽 19" descr="곱슬 머리를 가진 아이"/>
              <p:cNvPicPr/>
              <p:nvPr/>
            </p:nvPicPr>
            <p:blipFill>
              <a:blip r:embed="rId12"/>
              <a:stretch/>
            </p:blipFill>
            <p:spPr>
              <a:xfrm>
                <a:off x="4444560" y="4689720"/>
                <a:ext cx="656640" cy="7232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3" name="그래픽 23" descr="눈을 감고 웃는 얼굴"/>
              <p:cNvPicPr/>
              <p:nvPr/>
            </p:nvPicPr>
            <p:blipFill>
              <a:blip r:embed="rId13"/>
              <a:stretch/>
            </p:blipFill>
            <p:spPr>
              <a:xfrm>
                <a:off x="4719960" y="4976280"/>
                <a:ext cx="304200" cy="3326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4" name="그래픽 29" descr="네모난 안경"/>
              <p:cNvPicPr/>
              <p:nvPr/>
            </p:nvPicPr>
            <p:blipFill>
              <a:blip r:embed="rId14"/>
              <a:stretch/>
            </p:blipFill>
            <p:spPr>
              <a:xfrm>
                <a:off x="4464000" y="4976280"/>
                <a:ext cx="646920" cy="2185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35" name="CustomShape 12"/>
          <p:cNvSpPr/>
          <p:nvPr/>
        </p:nvSpPr>
        <p:spPr>
          <a:xfrm>
            <a:off x="1222200" y="184320"/>
            <a:ext cx="30121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1. </a:t>
            </a:r>
            <a:r>
              <a:rPr b="0" lang="ko-KR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팀원들의 뇌 구조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CustomShape 13"/>
          <p:cNvSpPr/>
          <p:nvPr/>
        </p:nvSpPr>
        <p:spPr>
          <a:xfrm>
            <a:off x="9367920" y="68040"/>
            <a:ext cx="2301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STEP_02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37" name="Group 14"/>
          <p:cNvGrpSpPr/>
          <p:nvPr/>
        </p:nvGrpSpPr>
        <p:grpSpPr>
          <a:xfrm>
            <a:off x="1379520" y="750240"/>
            <a:ext cx="2668320" cy="2642400"/>
            <a:chOff x="1379520" y="750240"/>
            <a:chExt cx="2668320" cy="2642400"/>
          </a:xfrm>
        </p:grpSpPr>
        <p:grpSp>
          <p:nvGrpSpPr>
            <p:cNvPr id="238" name="Group 15"/>
            <p:cNvGrpSpPr/>
            <p:nvPr/>
          </p:nvGrpSpPr>
          <p:grpSpPr>
            <a:xfrm>
              <a:off x="1379520" y="750240"/>
              <a:ext cx="2668320" cy="2642400"/>
              <a:chOff x="1379520" y="750240"/>
              <a:chExt cx="2668320" cy="2642400"/>
            </a:xfrm>
          </p:grpSpPr>
          <p:pic>
            <p:nvPicPr>
              <p:cNvPr id="239" name="Picture 2" descr="추억의 테스트] 우리 ㅎ...아자 N직원의 뇌구조를 알아보자. - 자유게시판 - 모트라인-Motline"/>
              <p:cNvPicPr/>
              <p:nvPr/>
            </p:nvPicPr>
            <p:blipFill>
              <a:blip r:embed="rId15"/>
              <a:stretch/>
            </p:blipFill>
            <p:spPr>
              <a:xfrm>
                <a:off x="1379520" y="750240"/>
                <a:ext cx="2668320" cy="2642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0" name="CustomShape 16"/>
              <p:cNvSpPr/>
              <p:nvPr/>
            </p:nvSpPr>
            <p:spPr>
              <a:xfrm>
                <a:off x="3059280" y="1237320"/>
                <a:ext cx="865440" cy="761400"/>
              </a:xfrm>
              <a:custGeom>
                <a:avLst/>
                <a:gdLst/>
                <a:ahLst/>
                <a:rect l="l" t="t" r="r" b="b"/>
                <a:pathLst>
                  <a:path w="2048991" h="1568741">
                    <a:moveTo>
                      <a:pt x="855677" y="33556"/>
                    </a:moveTo>
                    <a:lnTo>
                      <a:pt x="855677" y="33556"/>
                    </a:lnTo>
                    <a:cubicBezTo>
                      <a:pt x="801343" y="31682"/>
                      <a:pt x="544724" y="15539"/>
                      <a:pt x="461395" y="33556"/>
                    </a:cubicBezTo>
                    <a:cubicBezTo>
                      <a:pt x="406052" y="45522"/>
                      <a:pt x="353236" y="68170"/>
                      <a:pt x="302004" y="92279"/>
                    </a:cubicBezTo>
                    <a:cubicBezTo>
                      <a:pt x="202934" y="138900"/>
                      <a:pt x="161705" y="172988"/>
                      <a:pt x="92279" y="251670"/>
                    </a:cubicBezTo>
                    <a:cubicBezTo>
                      <a:pt x="76364" y="269707"/>
                      <a:pt x="62269" y="289507"/>
                      <a:pt x="50334" y="310392"/>
                    </a:cubicBezTo>
                    <a:cubicBezTo>
                      <a:pt x="39768" y="328882"/>
                      <a:pt x="33556" y="349541"/>
                      <a:pt x="25167" y="369115"/>
                    </a:cubicBezTo>
                    <a:cubicBezTo>
                      <a:pt x="3754" y="476182"/>
                      <a:pt x="19199" y="387807"/>
                      <a:pt x="8389" y="604007"/>
                    </a:cubicBezTo>
                    <a:cubicBezTo>
                      <a:pt x="6011" y="651567"/>
                      <a:pt x="2796" y="699082"/>
                      <a:pt x="0" y="746620"/>
                    </a:cubicBezTo>
                    <a:cubicBezTo>
                      <a:pt x="8389" y="889233"/>
                      <a:pt x="595" y="1033729"/>
                      <a:pt x="25167" y="1174459"/>
                    </a:cubicBezTo>
                    <a:cubicBezTo>
                      <a:pt x="32145" y="1214425"/>
                      <a:pt x="98623" y="1284437"/>
                      <a:pt x="134224" y="1317071"/>
                    </a:cubicBezTo>
                    <a:cubicBezTo>
                      <a:pt x="153229" y="1334492"/>
                      <a:pt x="171232" y="1353508"/>
                      <a:pt x="192947" y="1367405"/>
                    </a:cubicBezTo>
                    <a:cubicBezTo>
                      <a:pt x="264179" y="1412993"/>
                      <a:pt x="395060" y="1480816"/>
                      <a:pt x="478173" y="1510018"/>
                    </a:cubicBezTo>
                    <a:cubicBezTo>
                      <a:pt x="535792" y="1530263"/>
                      <a:pt x="593345" y="1557302"/>
                      <a:pt x="654341" y="1560352"/>
                    </a:cubicBezTo>
                    <a:lnTo>
                      <a:pt x="822121" y="1568741"/>
                    </a:lnTo>
                    <a:cubicBezTo>
                      <a:pt x="1098958" y="1560352"/>
                      <a:pt x="1376468" y="1564615"/>
                      <a:pt x="1652631" y="1543574"/>
                    </a:cubicBezTo>
                    <a:cubicBezTo>
                      <a:pt x="1674408" y="1541915"/>
                      <a:pt x="1685493" y="1514733"/>
                      <a:pt x="1702965" y="1501629"/>
                    </a:cubicBezTo>
                    <a:cubicBezTo>
                      <a:pt x="1719097" y="1489530"/>
                      <a:pt x="1737692" y="1480842"/>
                      <a:pt x="1753299" y="1468073"/>
                    </a:cubicBezTo>
                    <a:cubicBezTo>
                      <a:pt x="1768603" y="1455552"/>
                      <a:pt x="1779696" y="1438344"/>
                      <a:pt x="1795244" y="1426128"/>
                    </a:cubicBezTo>
                    <a:cubicBezTo>
                      <a:pt x="1832493" y="1396861"/>
                      <a:pt x="1878589" y="1376339"/>
                      <a:pt x="1912690" y="1342238"/>
                    </a:cubicBezTo>
                    <a:cubicBezTo>
                      <a:pt x="1928033" y="1326895"/>
                      <a:pt x="1950116" y="1295778"/>
                      <a:pt x="1963024" y="1275126"/>
                    </a:cubicBezTo>
                    <a:cubicBezTo>
                      <a:pt x="1971666" y="1261299"/>
                      <a:pt x="1981983" y="1248258"/>
                      <a:pt x="1988191" y="1233181"/>
                    </a:cubicBezTo>
                    <a:cubicBezTo>
                      <a:pt x="2075717" y="1020620"/>
                      <a:pt x="1988246" y="1199517"/>
                      <a:pt x="2038525" y="1098958"/>
                    </a:cubicBezTo>
                    <a:cubicBezTo>
                      <a:pt x="2054542" y="986841"/>
                      <a:pt x="2054539" y="1024367"/>
                      <a:pt x="2021747" y="847288"/>
                    </a:cubicBezTo>
                    <a:cubicBezTo>
                      <a:pt x="2019470" y="834991"/>
                      <a:pt x="2010048" y="825160"/>
                      <a:pt x="2004969" y="813732"/>
                    </a:cubicBezTo>
                    <a:cubicBezTo>
                      <a:pt x="1982887" y="764047"/>
                      <a:pt x="1991068" y="765111"/>
                      <a:pt x="1954635" y="713064"/>
                    </a:cubicBezTo>
                    <a:cubicBezTo>
                      <a:pt x="1947832" y="703345"/>
                      <a:pt x="1937857" y="696286"/>
                      <a:pt x="1929468" y="687897"/>
                    </a:cubicBezTo>
                    <a:cubicBezTo>
                      <a:pt x="1858381" y="510181"/>
                      <a:pt x="1967328" y="772006"/>
                      <a:pt x="1887523" y="612396"/>
                    </a:cubicBezTo>
                    <a:cubicBezTo>
                      <a:pt x="1855741" y="548831"/>
                      <a:pt x="1886646" y="552358"/>
                      <a:pt x="1837189" y="478172"/>
                    </a:cubicBezTo>
                    <a:cubicBezTo>
                      <a:pt x="1831596" y="469783"/>
                      <a:pt x="1825307" y="461819"/>
                      <a:pt x="1820411" y="453005"/>
                    </a:cubicBezTo>
                    <a:cubicBezTo>
                      <a:pt x="1811301" y="436607"/>
                      <a:pt x="1805315" y="418497"/>
                      <a:pt x="1795244" y="402671"/>
                    </a:cubicBezTo>
                    <a:cubicBezTo>
                      <a:pt x="1778843" y="376898"/>
                      <a:pt x="1688243" y="278332"/>
                      <a:pt x="1686187" y="276837"/>
                    </a:cubicBezTo>
                    <a:cubicBezTo>
                      <a:pt x="1623352" y="231139"/>
                      <a:pt x="1551880" y="198683"/>
                      <a:pt x="1484852" y="159391"/>
                    </a:cubicBezTo>
                    <a:cubicBezTo>
                      <a:pt x="1470785" y="151145"/>
                      <a:pt x="1458376" y="139380"/>
                      <a:pt x="1442907" y="134224"/>
                    </a:cubicBezTo>
                    <a:cubicBezTo>
                      <a:pt x="1426129" y="128631"/>
                      <a:pt x="1408994" y="124014"/>
                      <a:pt x="1392573" y="117446"/>
                    </a:cubicBezTo>
                    <a:cubicBezTo>
                      <a:pt x="1380962" y="112802"/>
                      <a:pt x="1369875" y="106873"/>
                      <a:pt x="1359017" y="100668"/>
                    </a:cubicBezTo>
                    <a:cubicBezTo>
                      <a:pt x="1350263" y="95666"/>
                      <a:pt x="1343211" y="87634"/>
                      <a:pt x="1333850" y="83890"/>
                    </a:cubicBezTo>
                    <a:cubicBezTo>
                      <a:pt x="1189312" y="26075"/>
                      <a:pt x="1337200" y="93497"/>
                      <a:pt x="1241571" y="58723"/>
                    </a:cubicBezTo>
                    <a:cubicBezTo>
                      <a:pt x="1221557" y="51445"/>
                      <a:pt x="1202788" y="41034"/>
                      <a:pt x="1182848" y="33556"/>
                    </a:cubicBezTo>
                    <a:cubicBezTo>
                      <a:pt x="1172010" y="29492"/>
                      <a:pt x="1100226" y="4067"/>
                      <a:pt x="1073791" y="0"/>
                    </a:cubicBezTo>
                    <a:lnTo>
                      <a:pt x="855677" y="33556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ko-KR" sz="2400" spc="-1" strike="noStrike">
                    <a:solidFill>
                      <a:srgbClr val="ffffff"/>
                    </a:solidFill>
                    <a:latin typeface="Microsoft GothicNeo Light"/>
                    <a:ea typeface="Microsoft GothicNeo Light"/>
                  </a:rPr>
                  <a:t>프로젝트</a:t>
                </a:r>
                <a:endParaRPr b="0" lang="en-US" sz="2400" spc="-1" strike="noStrike">
                  <a:latin typeface="Arial"/>
                </a:endParaRPr>
              </a:p>
            </p:txBody>
          </p:sp>
          <p:sp>
            <p:nvSpPr>
              <p:cNvPr id="241" name="CustomShape 17"/>
              <p:cNvSpPr/>
              <p:nvPr/>
            </p:nvSpPr>
            <p:spPr>
              <a:xfrm rot="567600">
                <a:off x="1773000" y="1249200"/>
                <a:ext cx="555480" cy="325080"/>
              </a:xfrm>
              <a:custGeom>
                <a:avLst/>
                <a:gdLst/>
                <a:ahLst/>
                <a:rect l="l" t="t" r="r" b="b"/>
                <a:pathLst>
                  <a:path w="419449" h="815246">
                    <a:moveTo>
                      <a:pt x="268447" y="9902"/>
                    </a:moveTo>
                    <a:lnTo>
                      <a:pt x="268447" y="9902"/>
                    </a:lnTo>
                    <a:cubicBezTo>
                      <a:pt x="240484" y="7106"/>
                      <a:pt x="212115" y="-3998"/>
                      <a:pt x="184558" y="1513"/>
                    </a:cubicBezTo>
                    <a:cubicBezTo>
                      <a:pt x="128232" y="12778"/>
                      <a:pt x="95240" y="41202"/>
                      <a:pt x="67112" y="85403"/>
                    </a:cubicBezTo>
                    <a:cubicBezTo>
                      <a:pt x="57041" y="101229"/>
                      <a:pt x="49707" y="118660"/>
                      <a:pt x="41945" y="135737"/>
                    </a:cubicBezTo>
                    <a:cubicBezTo>
                      <a:pt x="21813" y="180027"/>
                      <a:pt x="17784" y="199947"/>
                      <a:pt x="8389" y="253183"/>
                    </a:cubicBezTo>
                    <a:cubicBezTo>
                      <a:pt x="4471" y="275385"/>
                      <a:pt x="2796" y="297924"/>
                      <a:pt x="0" y="320295"/>
                    </a:cubicBezTo>
                    <a:cubicBezTo>
                      <a:pt x="16409" y="632065"/>
                      <a:pt x="-26882" y="560145"/>
                      <a:pt x="67112" y="748134"/>
                    </a:cubicBezTo>
                    <a:cubicBezTo>
                      <a:pt x="74404" y="762718"/>
                      <a:pt x="80749" y="778549"/>
                      <a:pt x="92279" y="790079"/>
                    </a:cubicBezTo>
                    <a:cubicBezTo>
                      <a:pt x="115302" y="813102"/>
                      <a:pt x="168766" y="812223"/>
                      <a:pt x="192946" y="815246"/>
                    </a:cubicBezTo>
                    <a:cubicBezTo>
                      <a:pt x="201335" y="812450"/>
                      <a:pt x="209534" y="809002"/>
                      <a:pt x="218113" y="806857"/>
                    </a:cubicBezTo>
                    <a:cubicBezTo>
                      <a:pt x="231946" y="803399"/>
                      <a:pt x="246896" y="803952"/>
                      <a:pt x="260058" y="798468"/>
                    </a:cubicBezTo>
                    <a:cubicBezTo>
                      <a:pt x="280869" y="789797"/>
                      <a:pt x="299207" y="776097"/>
                      <a:pt x="318781" y="764912"/>
                    </a:cubicBezTo>
                    <a:cubicBezTo>
                      <a:pt x="324374" y="756523"/>
                      <a:pt x="329104" y="747490"/>
                      <a:pt x="335559" y="739745"/>
                    </a:cubicBezTo>
                    <a:cubicBezTo>
                      <a:pt x="360990" y="709228"/>
                      <a:pt x="364948" y="718723"/>
                      <a:pt x="385893" y="681022"/>
                    </a:cubicBezTo>
                    <a:cubicBezTo>
                      <a:pt x="388312" y="676668"/>
                      <a:pt x="408269" y="626468"/>
                      <a:pt x="411060" y="613910"/>
                    </a:cubicBezTo>
                    <a:cubicBezTo>
                      <a:pt x="414750" y="597306"/>
                      <a:pt x="416653" y="580354"/>
                      <a:pt x="419449" y="563576"/>
                    </a:cubicBezTo>
                    <a:cubicBezTo>
                      <a:pt x="413856" y="437741"/>
                      <a:pt x="410528" y="311785"/>
                      <a:pt x="402671" y="186071"/>
                    </a:cubicBezTo>
                    <a:cubicBezTo>
                      <a:pt x="402119" y="177245"/>
                      <a:pt x="398969" y="168403"/>
                      <a:pt x="394282" y="160904"/>
                    </a:cubicBezTo>
                    <a:cubicBezTo>
                      <a:pt x="384792" y="145720"/>
                      <a:pt x="371911" y="132941"/>
                      <a:pt x="360726" y="118959"/>
                    </a:cubicBezTo>
                    <a:cubicBezTo>
                      <a:pt x="357930" y="110570"/>
                      <a:pt x="356292" y="101701"/>
                      <a:pt x="352337" y="93792"/>
                    </a:cubicBezTo>
                    <a:cubicBezTo>
                      <a:pt x="344592" y="78303"/>
                      <a:pt x="308176" y="32853"/>
                      <a:pt x="302003" y="26680"/>
                    </a:cubicBezTo>
                    <a:cubicBezTo>
                      <a:pt x="297582" y="22259"/>
                      <a:pt x="274040" y="12698"/>
                      <a:pt x="268447" y="9902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ko-KR" sz="105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곱버스</a:t>
                </a:r>
                <a:endParaRPr b="0" lang="en-US" sz="1050" spc="-1" strike="noStrike">
                  <a:latin typeface="Arial"/>
                </a:endParaRPr>
              </a:p>
            </p:txBody>
          </p:sp>
          <p:sp>
            <p:nvSpPr>
              <p:cNvPr id="242" name="CustomShape 18"/>
              <p:cNvSpPr/>
              <p:nvPr/>
            </p:nvSpPr>
            <p:spPr>
              <a:xfrm rot="21336000">
                <a:off x="2867400" y="870480"/>
                <a:ext cx="642960" cy="385560"/>
              </a:xfrm>
              <a:custGeom>
                <a:avLst/>
                <a:gdLst/>
                <a:ahLst/>
                <a:rect l="l" t="t" r="r" b="b"/>
                <a:pathLst>
                  <a:path w="738742" h="481998">
                    <a:moveTo>
                      <a:pt x="386404" y="54159"/>
                    </a:moveTo>
                    <a:lnTo>
                      <a:pt x="386404" y="54159"/>
                    </a:lnTo>
                    <a:cubicBezTo>
                      <a:pt x="341663" y="42974"/>
                      <a:pt x="297403" y="29648"/>
                      <a:pt x="252180" y="20603"/>
                    </a:cubicBezTo>
                    <a:cubicBezTo>
                      <a:pt x="201564" y="10480"/>
                      <a:pt x="223762" y="16723"/>
                      <a:pt x="185068" y="3825"/>
                    </a:cubicBezTo>
                    <a:cubicBezTo>
                      <a:pt x="8540" y="14209"/>
                      <a:pt x="69380" y="-30709"/>
                      <a:pt x="25678" y="45770"/>
                    </a:cubicBezTo>
                    <a:cubicBezTo>
                      <a:pt x="20676" y="54524"/>
                      <a:pt x="14493" y="62548"/>
                      <a:pt x="8900" y="70937"/>
                    </a:cubicBezTo>
                    <a:cubicBezTo>
                      <a:pt x="6104" y="84919"/>
                      <a:pt x="-2117" y="98868"/>
                      <a:pt x="511" y="112882"/>
                    </a:cubicBezTo>
                    <a:cubicBezTo>
                      <a:pt x="4977" y="136703"/>
                      <a:pt x="34495" y="218833"/>
                      <a:pt x="59234" y="247106"/>
                    </a:cubicBezTo>
                    <a:cubicBezTo>
                      <a:pt x="68441" y="257628"/>
                      <a:pt x="82268" y="263066"/>
                      <a:pt x="92790" y="272273"/>
                    </a:cubicBezTo>
                    <a:cubicBezTo>
                      <a:pt x="104695" y="282690"/>
                      <a:pt x="116052" y="293819"/>
                      <a:pt x="126346" y="305829"/>
                    </a:cubicBezTo>
                    <a:cubicBezTo>
                      <a:pt x="149651" y="333018"/>
                      <a:pt x="162750" y="371295"/>
                      <a:pt x="193457" y="389719"/>
                    </a:cubicBezTo>
                    <a:cubicBezTo>
                      <a:pt x="221420" y="406497"/>
                      <a:pt x="247069" y="427942"/>
                      <a:pt x="277347" y="440053"/>
                    </a:cubicBezTo>
                    <a:cubicBezTo>
                      <a:pt x="305145" y="451172"/>
                      <a:pt x="340906" y="466429"/>
                      <a:pt x="369626" y="473609"/>
                    </a:cubicBezTo>
                    <a:cubicBezTo>
                      <a:pt x="386128" y="477734"/>
                      <a:pt x="403182" y="479202"/>
                      <a:pt x="419960" y="481998"/>
                    </a:cubicBezTo>
                    <a:cubicBezTo>
                      <a:pt x="495461" y="476405"/>
                      <a:pt x="571419" y="475226"/>
                      <a:pt x="646463" y="465220"/>
                    </a:cubicBezTo>
                    <a:cubicBezTo>
                      <a:pt x="656457" y="463887"/>
                      <a:pt x="662876" y="453444"/>
                      <a:pt x="671630" y="448442"/>
                    </a:cubicBezTo>
                    <a:cubicBezTo>
                      <a:pt x="705750" y="428945"/>
                      <a:pt x="702041" y="432450"/>
                      <a:pt x="738742" y="423275"/>
                    </a:cubicBezTo>
                    <a:cubicBezTo>
                      <a:pt x="714115" y="226261"/>
                      <a:pt x="755525" y="334358"/>
                      <a:pt x="696797" y="263884"/>
                    </a:cubicBezTo>
                    <a:cubicBezTo>
                      <a:pt x="690342" y="256139"/>
                      <a:pt x="688408" y="244310"/>
                      <a:pt x="680019" y="238717"/>
                    </a:cubicBezTo>
                    <a:cubicBezTo>
                      <a:pt x="670426" y="232322"/>
                      <a:pt x="657648" y="233124"/>
                      <a:pt x="646463" y="230328"/>
                    </a:cubicBezTo>
                    <a:cubicBezTo>
                      <a:pt x="635278" y="219143"/>
                      <a:pt x="626321" y="205156"/>
                      <a:pt x="612907" y="196772"/>
                    </a:cubicBezTo>
                    <a:cubicBezTo>
                      <a:pt x="603130" y="190661"/>
                      <a:pt x="590394" y="191696"/>
                      <a:pt x="579351" y="188383"/>
                    </a:cubicBezTo>
                    <a:cubicBezTo>
                      <a:pt x="562411" y="183301"/>
                      <a:pt x="545795" y="177198"/>
                      <a:pt x="529017" y="171605"/>
                    </a:cubicBezTo>
                    <a:cubicBezTo>
                      <a:pt x="439670" y="100128"/>
                      <a:pt x="524228" y="165788"/>
                      <a:pt x="461905" y="121271"/>
                    </a:cubicBezTo>
                    <a:cubicBezTo>
                      <a:pt x="450528" y="113144"/>
                      <a:pt x="440488" y="103041"/>
                      <a:pt x="428349" y="96104"/>
                    </a:cubicBezTo>
                    <a:cubicBezTo>
                      <a:pt x="420671" y="91717"/>
                      <a:pt x="411091" y="91670"/>
                      <a:pt x="403182" y="87715"/>
                    </a:cubicBezTo>
                    <a:cubicBezTo>
                      <a:pt x="394164" y="83206"/>
                      <a:pt x="389200" y="59752"/>
                      <a:pt x="386404" y="54159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ko-KR" sz="9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문자열</a:t>
                </a:r>
                <a:endParaRPr b="0" lang="en-US" sz="9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9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가공</a:t>
                </a:r>
                <a:endParaRPr b="0" lang="en-US" sz="900" spc="-1" strike="noStrike">
                  <a:latin typeface="Arial"/>
                </a:endParaRPr>
              </a:p>
            </p:txBody>
          </p:sp>
          <p:sp>
            <p:nvSpPr>
              <p:cNvPr id="243" name="CustomShape 19"/>
              <p:cNvSpPr/>
              <p:nvPr/>
            </p:nvSpPr>
            <p:spPr>
              <a:xfrm rot="20437800">
                <a:off x="2003760" y="1941120"/>
                <a:ext cx="645840" cy="390240"/>
              </a:xfrm>
              <a:custGeom>
                <a:avLst/>
                <a:gdLst/>
                <a:ahLst/>
                <a:rect l="l" t="t" r="r" b="b"/>
                <a:pathLst>
                  <a:path w="738742" h="481998">
                    <a:moveTo>
                      <a:pt x="386404" y="54159"/>
                    </a:moveTo>
                    <a:lnTo>
                      <a:pt x="386404" y="54159"/>
                    </a:lnTo>
                    <a:cubicBezTo>
                      <a:pt x="341663" y="42974"/>
                      <a:pt x="297403" y="29648"/>
                      <a:pt x="252180" y="20603"/>
                    </a:cubicBezTo>
                    <a:cubicBezTo>
                      <a:pt x="201564" y="10480"/>
                      <a:pt x="223762" y="16723"/>
                      <a:pt x="185068" y="3825"/>
                    </a:cubicBezTo>
                    <a:cubicBezTo>
                      <a:pt x="8540" y="14209"/>
                      <a:pt x="69380" y="-30709"/>
                      <a:pt x="25678" y="45770"/>
                    </a:cubicBezTo>
                    <a:cubicBezTo>
                      <a:pt x="20676" y="54524"/>
                      <a:pt x="14493" y="62548"/>
                      <a:pt x="8900" y="70937"/>
                    </a:cubicBezTo>
                    <a:cubicBezTo>
                      <a:pt x="6104" y="84919"/>
                      <a:pt x="-2117" y="98868"/>
                      <a:pt x="511" y="112882"/>
                    </a:cubicBezTo>
                    <a:cubicBezTo>
                      <a:pt x="4977" y="136703"/>
                      <a:pt x="34495" y="218833"/>
                      <a:pt x="59234" y="247106"/>
                    </a:cubicBezTo>
                    <a:cubicBezTo>
                      <a:pt x="68441" y="257628"/>
                      <a:pt x="82268" y="263066"/>
                      <a:pt x="92790" y="272273"/>
                    </a:cubicBezTo>
                    <a:cubicBezTo>
                      <a:pt x="104695" y="282690"/>
                      <a:pt x="116052" y="293819"/>
                      <a:pt x="126346" y="305829"/>
                    </a:cubicBezTo>
                    <a:cubicBezTo>
                      <a:pt x="149651" y="333018"/>
                      <a:pt x="162750" y="371295"/>
                      <a:pt x="193457" y="389719"/>
                    </a:cubicBezTo>
                    <a:cubicBezTo>
                      <a:pt x="221420" y="406497"/>
                      <a:pt x="247069" y="427942"/>
                      <a:pt x="277347" y="440053"/>
                    </a:cubicBezTo>
                    <a:cubicBezTo>
                      <a:pt x="305145" y="451172"/>
                      <a:pt x="340906" y="466429"/>
                      <a:pt x="369626" y="473609"/>
                    </a:cubicBezTo>
                    <a:cubicBezTo>
                      <a:pt x="386128" y="477734"/>
                      <a:pt x="403182" y="479202"/>
                      <a:pt x="419960" y="481998"/>
                    </a:cubicBezTo>
                    <a:cubicBezTo>
                      <a:pt x="495461" y="476405"/>
                      <a:pt x="571419" y="475226"/>
                      <a:pt x="646463" y="465220"/>
                    </a:cubicBezTo>
                    <a:cubicBezTo>
                      <a:pt x="656457" y="463887"/>
                      <a:pt x="662876" y="453444"/>
                      <a:pt x="671630" y="448442"/>
                    </a:cubicBezTo>
                    <a:cubicBezTo>
                      <a:pt x="705750" y="428945"/>
                      <a:pt x="702041" y="432450"/>
                      <a:pt x="738742" y="423275"/>
                    </a:cubicBezTo>
                    <a:cubicBezTo>
                      <a:pt x="714115" y="226261"/>
                      <a:pt x="755525" y="334358"/>
                      <a:pt x="696797" y="263884"/>
                    </a:cubicBezTo>
                    <a:cubicBezTo>
                      <a:pt x="690342" y="256139"/>
                      <a:pt x="688408" y="244310"/>
                      <a:pt x="680019" y="238717"/>
                    </a:cubicBezTo>
                    <a:cubicBezTo>
                      <a:pt x="670426" y="232322"/>
                      <a:pt x="657648" y="233124"/>
                      <a:pt x="646463" y="230328"/>
                    </a:cubicBezTo>
                    <a:cubicBezTo>
                      <a:pt x="635278" y="219143"/>
                      <a:pt x="626321" y="205156"/>
                      <a:pt x="612907" y="196772"/>
                    </a:cubicBezTo>
                    <a:cubicBezTo>
                      <a:pt x="603130" y="190661"/>
                      <a:pt x="590394" y="191696"/>
                      <a:pt x="579351" y="188383"/>
                    </a:cubicBezTo>
                    <a:cubicBezTo>
                      <a:pt x="562411" y="183301"/>
                      <a:pt x="545795" y="177198"/>
                      <a:pt x="529017" y="171605"/>
                    </a:cubicBezTo>
                    <a:cubicBezTo>
                      <a:pt x="439670" y="100128"/>
                      <a:pt x="524228" y="165788"/>
                      <a:pt x="461905" y="121271"/>
                    </a:cubicBezTo>
                    <a:cubicBezTo>
                      <a:pt x="450528" y="113144"/>
                      <a:pt x="440488" y="103041"/>
                      <a:pt x="428349" y="96104"/>
                    </a:cubicBezTo>
                    <a:cubicBezTo>
                      <a:pt x="420671" y="91717"/>
                      <a:pt x="411091" y="91670"/>
                      <a:pt x="403182" y="87715"/>
                    </a:cubicBezTo>
                    <a:cubicBezTo>
                      <a:pt x="394164" y="83206"/>
                      <a:pt x="389200" y="59752"/>
                      <a:pt x="386404" y="54159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</p:sp>
          <p:sp>
            <p:nvSpPr>
              <p:cNvPr id="244" name="CustomShape 20"/>
              <p:cNvSpPr/>
              <p:nvPr/>
            </p:nvSpPr>
            <p:spPr>
              <a:xfrm rot="215400">
                <a:off x="2700360" y="1969200"/>
                <a:ext cx="500760" cy="355680"/>
              </a:xfrm>
              <a:custGeom>
                <a:avLst/>
                <a:gdLst/>
                <a:ahLst/>
                <a:rect l="l" t="t" r="r" b="b"/>
                <a:pathLst>
                  <a:path w="738742" h="481998">
                    <a:moveTo>
                      <a:pt x="386404" y="54159"/>
                    </a:moveTo>
                    <a:lnTo>
                      <a:pt x="386404" y="54159"/>
                    </a:lnTo>
                    <a:cubicBezTo>
                      <a:pt x="341663" y="42974"/>
                      <a:pt x="297403" y="29648"/>
                      <a:pt x="252180" y="20603"/>
                    </a:cubicBezTo>
                    <a:cubicBezTo>
                      <a:pt x="201564" y="10480"/>
                      <a:pt x="223762" y="16723"/>
                      <a:pt x="185068" y="3825"/>
                    </a:cubicBezTo>
                    <a:cubicBezTo>
                      <a:pt x="8540" y="14209"/>
                      <a:pt x="69380" y="-30709"/>
                      <a:pt x="25678" y="45770"/>
                    </a:cubicBezTo>
                    <a:cubicBezTo>
                      <a:pt x="20676" y="54524"/>
                      <a:pt x="14493" y="62548"/>
                      <a:pt x="8900" y="70937"/>
                    </a:cubicBezTo>
                    <a:cubicBezTo>
                      <a:pt x="6104" y="84919"/>
                      <a:pt x="-2117" y="98868"/>
                      <a:pt x="511" y="112882"/>
                    </a:cubicBezTo>
                    <a:cubicBezTo>
                      <a:pt x="4977" y="136703"/>
                      <a:pt x="34495" y="218833"/>
                      <a:pt x="59234" y="247106"/>
                    </a:cubicBezTo>
                    <a:cubicBezTo>
                      <a:pt x="68441" y="257628"/>
                      <a:pt x="82268" y="263066"/>
                      <a:pt x="92790" y="272273"/>
                    </a:cubicBezTo>
                    <a:cubicBezTo>
                      <a:pt x="104695" y="282690"/>
                      <a:pt x="116052" y="293819"/>
                      <a:pt x="126346" y="305829"/>
                    </a:cubicBezTo>
                    <a:cubicBezTo>
                      <a:pt x="149651" y="333018"/>
                      <a:pt x="162750" y="371295"/>
                      <a:pt x="193457" y="389719"/>
                    </a:cubicBezTo>
                    <a:cubicBezTo>
                      <a:pt x="221420" y="406497"/>
                      <a:pt x="247069" y="427942"/>
                      <a:pt x="277347" y="440053"/>
                    </a:cubicBezTo>
                    <a:cubicBezTo>
                      <a:pt x="305145" y="451172"/>
                      <a:pt x="340906" y="466429"/>
                      <a:pt x="369626" y="473609"/>
                    </a:cubicBezTo>
                    <a:cubicBezTo>
                      <a:pt x="386128" y="477734"/>
                      <a:pt x="403182" y="479202"/>
                      <a:pt x="419960" y="481998"/>
                    </a:cubicBezTo>
                    <a:cubicBezTo>
                      <a:pt x="495461" y="476405"/>
                      <a:pt x="571419" y="475226"/>
                      <a:pt x="646463" y="465220"/>
                    </a:cubicBezTo>
                    <a:cubicBezTo>
                      <a:pt x="656457" y="463887"/>
                      <a:pt x="662876" y="453444"/>
                      <a:pt x="671630" y="448442"/>
                    </a:cubicBezTo>
                    <a:cubicBezTo>
                      <a:pt x="705750" y="428945"/>
                      <a:pt x="702041" y="432450"/>
                      <a:pt x="738742" y="423275"/>
                    </a:cubicBezTo>
                    <a:cubicBezTo>
                      <a:pt x="714115" y="226261"/>
                      <a:pt x="755525" y="334358"/>
                      <a:pt x="696797" y="263884"/>
                    </a:cubicBezTo>
                    <a:cubicBezTo>
                      <a:pt x="690342" y="256139"/>
                      <a:pt x="688408" y="244310"/>
                      <a:pt x="680019" y="238717"/>
                    </a:cubicBezTo>
                    <a:cubicBezTo>
                      <a:pt x="670426" y="232322"/>
                      <a:pt x="657648" y="233124"/>
                      <a:pt x="646463" y="230328"/>
                    </a:cubicBezTo>
                    <a:cubicBezTo>
                      <a:pt x="635278" y="219143"/>
                      <a:pt x="626321" y="205156"/>
                      <a:pt x="612907" y="196772"/>
                    </a:cubicBezTo>
                    <a:cubicBezTo>
                      <a:pt x="603130" y="190661"/>
                      <a:pt x="590394" y="191696"/>
                      <a:pt x="579351" y="188383"/>
                    </a:cubicBezTo>
                    <a:cubicBezTo>
                      <a:pt x="562411" y="183301"/>
                      <a:pt x="545795" y="177198"/>
                      <a:pt x="529017" y="171605"/>
                    </a:cubicBezTo>
                    <a:cubicBezTo>
                      <a:pt x="439670" y="100128"/>
                      <a:pt x="524228" y="165788"/>
                      <a:pt x="461905" y="121271"/>
                    </a:cubicBezTo>
                    <a:cubicBezTo>
                      <a:pt x="450528" y="113144"/>
                      <a:pt x="440488" y="103041"/>
                      <a:pt x="428349" y="96104"/>
                    </a:cubicBezTo>
                    <a:cubicBezTo>
                      <a:pt x="420671" y="91717"/>
                      <a:pt x="411091" y="91670"/>
                      <a:pt x="403182" y="87715"/>
                    </a:cubicBezTo>
                    <a:cubicBezTo>
                      <a:pt x="394164" y="83206"/>
                      <a:pt x="389200" y="59752"/>
                      <a:pt x="386404" y="54159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ko-KR" sz="9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오늘의</a:t>
                </a:r>
                <a:endParaRPr b="0" lang="en-US" sz="9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 </a:t>
                </a:r>
                <a:r>
                  <a:rPr b="0" lang="ko-KR" sz="9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사료</a:t>
                </a:r>
                <a:endParaRPr b="0" lang="en-US" sz="900" spc="-1" strike="noStrike">
                  <a:latin typeface="Arial"/>
                </a:endParaRPr>
              </a:p>
            </p:txBody>
          </p:sp>
          <p:sp>
            <p:nvSpPr>
              <p:cNvPr id="245" name="CustomShape 21"/>
              <p:cNvSpPr/>
              <p:nvPr/>
            </p:nvSpPr>
            <p:spPr>
              <a:xfrm rot="8991000">
                <a:off x="1931400" y="1003680"/>
                <a:ext cx="388080" cy="256320"/>
              </a:xfrm>
              <a:custGeom>
                <a:avLst/>
                <a:gdLst/>
                <a:ahLst/>
                <a:rect l="l" t="t" r="r" b="b"/>
                <a:pathLst>
                  <a:path w="738742" h="481998">
                    <a:moveTo>
                      <a:pt x="386404" y="54159"/>
                    </a:moveTo>
                    <a:lnTo>
                      <a:pt x="386404" y="54159"/>
                    </a:lnTo>
                    <a:cubicBezTo>
                      <a:pt x="341663" y="42974"/>
                      <a:pt x="297403" y="29648"/>
                      <a:pt x="252180" y="20603"/>
                    </a:cubicBezTo>
                    <a:cubicBezTo>
                      <a:pt x="201564" y="10480"/>
                      <a:pt x="223762" y="16723"/>
                      <a:pt x="185068" y="3825"/>
                    </a:cubicBezTo>
                    <a:cubicBezTo>
                      <a:pt x="8540" y="14209"/>
                      <a:pt x="69380" y="-30709"/>
                      <a:pt x="25678" y="45770"/>
                    </a:cubicBezTo>
                    <a:cubicBezTo>
                      <a:pt x="20676" y="54524"/>
                      <a:pt x="14493" y="62548"/>
                      <a:pt x="8900" y="70937"/>
                    </a:cubicBezTo>
                    <a:cubicBezTo>
                      <a:pt x="6104" y="84919"/>
                      <a:pt x="-2117" y="98868"/>
                      <a:pt x="511" y="112882"/>
                    </a:cubicBezTo>
                    <a:cubicBezTo>
                      <a:pt x="4977" y="136703"/>
                      <a:pt x="34495" y="218833"/>
                      <a:pt x="59234" y="247106"/>
                    </a:cubicBezTo>
                    <a:cubicBezTo>
                      <a:pt x="68441" y="257628"/>
                      <a:pt x="82268" y="263066"/>
                      <a:pt x="92790" y="272273"/>
                    </a:cubicBezTo>
                    <a:cubicBezTo>
                      <a:pt x="104695" y="282690"/>
                      <a:pt x="116052" y="293819"/>
                      <a:pt x="126346" y="305829"/>
                    </a:cubicBezTo>
                    <a:cubicBezTo>
                      <a:pt x="149651" y="333018"/>
                      <a:pt x="162750" y="371295"/>
                      <a:pt x="193457" y="389719"/>
                    </a:cubicBezTo>
                    <a:cubicBezTo>
                      <a:pt x="221420" y="406497"/>
                      <a:pt x="247069" y="427942"/>
                      <a:pt x="277347" y="440053"/>
                    </a:cubicBezTo>
                    <a:cubicBezTo>
                      <a:pt x="305145" y="451172"/>
                      <a:pt x="340906" y="466429"/>
                      <a:pt x="369626" y="473609"/>
                    </a:cubicBezTo>
                    <a:cubicBezTo>
                      <a:pt x="386128" y="477734"/>
                      <a:pt x="403182" y="479202"/>
                      <a:pt x="419960" y="481998"/>
                    </a:cubicBezTo>
                    <a:cubicBezTo>
                      <a:pt x="495461" y="476405"/>
                      <a:pt x="571419" y="475226"/>
                      <a:pt x="646463" y="465220"/>
                    </a:cubicBezTo>
                    <a:cubicBezTo>
                      <a:pt x="656457" y="463887"/>
                      <a:pt x="662876" y="453444"/>
                      <a:pt x="671630" y="448442"/>
                    </a:cubicBezTo>
                    <a:cubicBezTo>
                      <a:pt x="705750" y="428945"/>
                      <a:pt x="702041" y="432450"/>
                      <a:pt x="738742" y="423275"/>
                    </a:cubicBezTo>
                    <a:cubicBezTo>
                      <a:pt x="714115" y="226261"/>
                      <a:pt x="755525" y="334358"/>
                      <a:pt x="696797" y="263884"/>
                    </a:cubicBezTo>
                    <a:cubicBezTo>
                      <a:pt x="690342" y="256139"/>
                      <a:pt x="688408" y="244310"/>
                      <a:pt x="680019" y="238717"/>
                    </a:cubicBezTo>
                    <a:cubicBezTo>
                      <a:pt x="670426" y="232322"/>
                      <a:pt x="657648" y="233124"/>
                      <a:pt x="646463" y="230328"/>
                    </a:cubicBezTo>
                    <a:cubicBezTo>
                      <a:pt x="635278" y="219143"/>
                      <a:pt x="626321" y="205156"/>
                      <a:pt x="612907" y="196772"/>
                    </a:cubicBezTo>
                    <a:cubicBezTo>
                      <a:pt x="603130" y="190661"/>
                      <a:pt x="590394" y="191696"/>
                      <a:pt x="579351" y="188383"/>
                    </a:cubicBezTo>
                    <a:cubicBezTo>
                      <a:pt x="562411" y="183301"/>
                      <a:pt x="545795" y="177198"/>
                      <a:pt x="529017" y="171605"/>
                    </a:cubicBezTo>
                    <a:cubicBezTo>
                      <a:pt x="439670" y="100128"/>
                      <a:pt x="524228" y="165788"/>
                      <a:pt x="461905" y="121271"/>
                    </a:cubicBezTo>
                    <a:cubicBezTo>
                      <a:pt x="450528" y="113144"/>
                      <a:pt x="440488" y="103041"/>
                      <a:pt x="428349" y="96104"/>
                    </a:cubicBezTo>
                    <a:cubicBezTo>
                      <a:pt x="420671" y="91717"/>
                      <a:pt x="411091" y="91670"/>
                      <a:pt x="403182" y="87715"/>
                    </a:cubicBezTo>
                    <a:cubicBezTo>
                      <a:pt x="394164" y="83206"/>
                      <a:pt x="389200" y="59752"/>
                      <a:pt x="386404" y="54159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</p:sp>
          <p:sp>
            <p:nvSpPr>
              <p:cNvPr id="246" name="CustomShape 22"/>
              <p:cNvSpPr/>
              <p:nvPr/>
            </p:nvSpPr>
            <p:spPr>
              <a:xfrm>
                <a:off x="1869840" y="1033200"/>
                <a:ext cx="528120" cy="241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ko-KR" sz="10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팀원들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247" name="CustomShape 23"/>
              <p:cNvSpPr/>
              <p:nvPr/>
            </p:nvSpPr>
            <p:spPr>
              <a:xfrm>
                <a:off x="2019240" y="2045880"/>
                <a:ext cx="759960" cy="27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ko-KR" sz="12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외 않되</a:t>
                </a:r>
                <a:r>
                  <a:rPr b="0" lang="en-US" sz="12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?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48" name="CustomShape 24"/>
              <p:cNvSpPr/>
              <p:nvPr/>
            </p:nvSpPr>
            <p:spPr>
              <a:xfrm>
                <a:off x="2359800" y="1302840"/>
                <a:ext cx="668160" cy="579960"/>
              </a:xfrm>
              <a:custGeom>
                <a:avLst/>
                <a:gdLst/>
                <a:ahLst/>
                <a:rect l="l" t="t" r="r" b="b"/>
                <a:pathLst>
                  <a:path w="419449" h="815246">
                    <a:moveTo>
                      <a:pt x="268447" y="9902"/>
                    </a:moveTo>
                    <a:lnTo>
                      <a:pt x="268447" y="9902"/>
                    </a:lnTo>
                    <a:cubicBezTo>
                      <a:pt x="240484" y="7106"/>
                      <a:pt x="212115" y="-3998"/>
                      <a:pt x="184558" y="1513"/>
                    </a:cubicBezTo>
                    <a:cubicBezTo>
                      <a:pt x="128232" y="12778"/>
                      <a:pt x="95240" y="41202"/>
                      <a:pt x="67112" y="85403"/>
                    </a:cubicBezTo>
                    <a:cubicBezTo>
                      <a:pt x="57041" y="101229"/>
                      <a:pt x="49707" y="118660"/>
                      <a:pt x="41945" y="135737"/>
                    </a:cubicBezTo>
                    <a:cubicBezTo>
                      <a:pt x="21813" y="180027"/>
                      <a:pt x="17784" y="199947"/>
                      <a:pt x="8389" y="253183"/>
                    </a:cubicBezTo>
                    <a:cubicBezTo>
                      <a:pt x="4471" y="275385"/>
                      <a:pt x="2796" y="297924"/>
                      <a:pt x="0" y="320295"/>
                    </a:cubicBezTo>
                    <a:cubicBezTo>
                      <a:pt x="16409" y="632065"/>
                      <a:pt x="-26882" y="560145"/>
                      <a:pt x="67112" y="748134"/>
                    </a:cubicBezTo>
                    <a:cubicBezTo>
                      <a:pt x="74404" y="762718"/>
                      <a:pt x="80749" y="778549"/>
                      <a:pt x="92279" y="790079"/>
                    </a:cubicBezTo>
                    <a:cubicBezTo>
                      <a:pt x="115302" y="813102"/>
                      <a:pt x="168766" y="812223"/>
                      <a:pt x="192946" y="815246"/>
                    </a:cubicBezTo>
                    <a:cubicBezTo>
                      <a:pt x="201335" y="812450"/>
                      <a:pt x="209534" y="809002"/>
                      <a:pt x="218113" y="806857"/>
                    </a:cubicBezTo>
                    <a:cubicBezTo>
                      <a:pt x="231946" y="803399"/>
                      <a:pt x="246896" y="803952"/>
                      <a:pt x="260058" y="798468"/>
                    </a:cubicBezTo>
                    <a:cubicBezTo>
                      <a:pt x="280869" y="789797"/>
                      <a:pt x="299207" y="776097"/>
                      <a:pt x="318781" y="764912"/>
                    </a:cubicBezTo>
                    <a:cubicBezTo>
                      <a:pt x="324374" y="756523"/>
                      <a:pt x="329104" y="747490"/>
                      <a:pt x="335559" y="739745"/>
                    </a:cubicBezTo>
                    <a:cubicBezTo>
                      <a:pt x="360990" y="709228"/>
                      <a:pt x="364948" y="718723"/>
                      <a:pt x="385893" y="681022"/>
                    </a:cubicBezTo>
                    <a:cubicBezTo>
                      <a:pt x="388312" y="676668"/>
                      <a:pt x="408269" y="626468"/>
                      <a:pt x="411060" y="613910"/>
                    </a:cubicBezTo>
                    <a:cubicBezTo>
                      <a:pt x="414750" y="597306"/>
                      <a:pt x="416653" y="580354"/>
                      <a:pt x="419449" y="563576"/>
                    </a:cubicBezTo>
                    <a:cubicBezTo>
                      <a:pt x="413856" y="437741"/>
                      <a:pt x="410528" y="311785"/>
                      <a:pt x="402671" y="186071"/>
                    </a:cubicBezTo>
                    <a:cubicBezTo>
                      <a:pt x="402119" y="177245"/>
                      <a:pt x="398969" y="168403"/>
                      <a:pt x="394282" y="160904"/>
                    </a:cubicBezTo>
                    <a:cubicBezTo>
                      <a:pt x="384792" y="145720"/>
                      <a:pt x="371911" y="132941"/>
                      <a:pt x="360726" y="118959"/>
                    </a:cubicBezTo>
                    <a:cubicBezTo>
                      <a:pt x="357930" y="110570"/>
                      <a:pt x="356292" y="101701"/>
                      <a:pt x="352337" y="93792"/>
                    </a:cubicBezTo>
                    <a:cubicBezTo>
                      <a:pt x="344592" y="78303"/>
                      <a:pt x="308176" y="32853"/>
                      <a:pt x="302003" y="26680"/>
                    </a:cubicBezTo>
                    <a:cubicBezTo>
                      <a:pt x="297582" y="22259"/>
                      <a:pt x="274040" y="12698"/>
                      <a:pt x="268447" y="9902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시뮬레이션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(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어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? 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근데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?…)</a:t>
                </a:r>
                <a:endParaRPr b="0" lang="en-US" sz="700" spc="-1" strike="noStrike">
                  <a:latin typeface="Arial"/>
                </a:endParaRPr>
              </a:p>
            </p:txBody>
          </p:sp>
          <p:sp>
            <p:nvSpPr>
              <p:cNvPr id="249" name="CustomShape 25"/>
              <p:cNvSpPr/>
              <p:nvPr/>
            </p:nvSpPr>
            <p:spPr>
              <a:xfrm>
                <a:off x="1748880" y="1629720"/>
                <a:ext cx="602280" cy="325080"/>
              </a:xfrm>
              <a:custGeom>
                <a:avLst/>
                <a:gdLst/>
                <a:ahLst/>
                <a:rect l="l" t="t" r="r" b="b"/>
                <a:pathLst>
                  <a:path w="419449" h="815246">
                    <a:moveTo>
                      <a:pt x="268447" y="9902"/>
                    </a:moveTo>
                    <a:lnTo>
                      <a:pt x="268447" y="9902"/>
                    </a:lnTo>
                    <a:cubicBezTo>
                      <a:pt x="240484" y="7106"/>
                      <a:pt x="212115" y="-3998"/>
                      <a:pt x="184558" y="1513"/>
                    </a:cubicBezTo>
                    <a:cubicBezTo>
                      <a:pt x="128232" y="12778"/>
                      <a:pt x="95240" y="41202"/>
                      <a:pt x="67112" y="85403"/>
                    </a:cubicBezTo>
                    <a:cubicBezTo>
                      <a:pt x="57041" y="101229"/>
                      <a:pt x="49707" y="118660"/>
                      <a:pt x="41945" y="135737"/>
                    </a:cubicBezTo>
                    <a:cubicBezTo>
                      <a:pt x="21813" y="180027"/>
                      <a:pt x="17784" y="199947"/>
                      <a:pt x="8389" y="253183"/>
                    </a:cubicBezTo>
                    <a:cubicBezTo>
                      <a:pt x="4471" y="275385"/>
                      <a:pt x="2796" y="297924"/>
                      <a:pt x="0" y="320295"/>
                    </a:cubicBezTo>
                    <a:cubicBezTo>
                      <a:pt x="16409" y="632065"/>
                      <a:pt x="-26882" y="560145"/>
                      <a:pt x="67112" y="748134"/>
                    </a:cubicBezTo>
                    <a:cubicBezTo>
                      <a:pt x="74404" y="762718"/>
                      <a:pt x="80749" y="778549"/>
                      <a:pt x="92279" y="790079"/>
                    </a:cubicBezTo>
                    <a:cubicBezTo>
                      <a:pt x="115302" y="813102"/>
                      <a:pt x="168766" y="812223"/>
                      <a:pt x="192946" y="815246"/>
                    </a:cubicBezTo>
                    <a:cubicBezTo>
                      <a:pt x="201335" y="812450"/>
                      <a:pt x="209534" y="809002"/>
                      <a:pt x="218113" y="806857"/>
                    </a:cubicBezTo>
                    <a:cubicBezTo>
                      <a:pt x="231946" y="803399"/>
                      <a:pt x="246896" y="803952"/>
                      <a:pt x="260058" y="798468"/>
                    </a:cubicBezTo>
                    <a:cubicBezTo>
                      <a:pt x="280869" y="789797"/>
                      <a:pt x="299207" y="776097"/>
                      <a:pt x="318781" y="764912"/>
                    </a:cubicBezTo>
                    <a:cubicBezTo>
                      <a:pt x="324374" y="756523"/>
                      <a:pt x="329104" y="747490"/>
                      <a:pt x="335559" y="739745"/>
                    </a:cubicBezTo>
                    <a:cubicBezTo>
                      <a:pt x="360990" y="709228"/>
                      <a:pt x="364948" y="718723"/>
                      <a:pt x="385893" y="681022"/>
                    </a:cubicBezTo>
                    <a:cubicBezTo>
                      <a:pt x="388312" y="676668"/>
                      <a:pt x="408269" y="626468"/>
                      <a:pt x="411060" y="613910"/>
                    </a:cubicBezTo>
                    <a:cubicBezTo>
                      <a:pt x="414750" y="597306"/>
                      <a:pt x="416653" y="580354"/>
                      <a:pt x="419449" y="563576"/>
                    </a:cubicBezTo>
                    <a:cubicBezTo>
                      <a:pt x="413856" y="437741"/>
                      <a:pt x="410528" y="311785"/>
                      <a:pt x="402671" y="186071"/>
                    </a:cubicBezTo>
                    <a:cubicBezTo>
                      <a:pt x="402119" y="177245"/>
                      <a:pt x="398969" y="168403"/>
                      <a:pt x="394282" y="160904"/>
                    </a:cubicBezTo>
                    <a:cubicBezTo>
                      <a:pt x="384792" y="145720"/>
                      <a:pt x="371911" y="132941"/>
                      <a:pt x="360726" y="118959"/>
                    </a:cubicBezTo>
                    <a:cubicBezTo>
                      <a:pt x="357930" y="110570"/>
                      <a:pt x="356292" y="101701"/>
                      <a:pt x="352337" y="93792"/>
                    </a:cubicBezTo>
                    <a:cubicBezTo>
                      <a:pt x="344592" y="78303"/>
                      <a:pt x="308176" y="32853"/>
                      <a:pt x="302003" y="26680"/>
                    </a:cubicBezTo>
                    <a:cubicBezTo>
                      <a:pt x="297582" y="22259"/>
                      <a:pt x="274040" y="12698"/>
                      <a:pt x="268447" y="9902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ko-KR" sz="9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아두이노</a:t>
                </a:r>
                <a:endParaRPr b="0" lang="en-US" sz="900" spc="-1" strike="noStrike">
                  <a:latin typeface="Arial"/>
                </a:endParaRPr>
              </a:p>
            </p:txBody>
          </p:sp>
          <p:sp>
            <p:nvSpPr>
              <p:cNvPr id="250" name="CustomShape 26"/>
              <p:cNvSpPr/>
              <p:nvPr/>
            </p:nvSpPr>
            <p:spPr>
              <a:xfrm rot="20446800">
                <a:off x="3258360" y="2004480"/>
                <a:ext cx="561960" cy="374040"/>
              </a:xfrm>
              <a:custGeom>
                <a:avLst/>
                <a:gdLst/>
                <a:ahLst/>
                <a:rect l="l" t="t" r="r" b="b"/>
                <a:pathLst>
                  <a:path w="738742" h="481998">
                    <a:moveTo>
                      <a:pt x="386404" y="54159"/>
                    </a:moveTo>
                    <a:lnTo>
                      <a:pt x="386404" y="54159"/>
                    </a:lnTo>
                    <a:cubicBezTo>
                      <a:pt x="341663" y="42974"/>
                      <a:pt x="297403" y="29648"/>
                      <a:pt x="252180" y="20603"/>
                    </a:cubicBezTo>
                    <a:cubicBezTo>
                      <a:pt x="201564" y="10480"/>
                      <a:pt x="223762" y="16723"/>
                      <a:pt x="185068" y="3825"/>
                    </a:cubicBezTo>
                    <a:cubicBezTo>
                      <a:pt x="8540" y="14209"/>
                      <a:pt x="69380" y="-30709"/>
                      <a:pt x="25678" y="45770"/>
                    </a:cubicBezTo>
                    <a:cubicBezTo>
                      <a:pt x="20676" y="54524"/>
                      <a:pt x="14493" y="62548"/>
                      <a:pt x="8900" y="70937"/>
                    </a:cubicBezTo>
                    <a:cubicBezTo>
                      <a:pt x="6104" y="84919"/>
                      <a:pt x="-2117" y="98868"/>
                      <a:pt x="511" y="112882"/>
                    </a:cubicBezTo>
                    <a:cubicBezTo>
                      <a:pt x="4977" y="136703"/>
                      <a:pt x="34495" y="218833"/>
                      <a:pt x="59234" y="247106"/>
                    </a:cubicBezTo>
                    <a:cubicBezTo>
                      <a:pt x="68441" y="257628"/>
                      <a:pt x="82268" y="263066"/>
                      <a:pt x="92790" y="272273"/>
                    </a:cubicBezTo>
                    <a:cubicBezTo>
                      <a:pt x="104695" y="282690"/>
                      <a:pt x="116052" y="293819"/>
                      <a:pt x="126346" y="305829"/>
                    </a:cubicBezTo>
                    <a:cubicBezTo>
                      <a:pt x="149651" y="333018"/>
                      <a:pt x="162750" y="371295"/>
                      <a:pt x="193457" y="389719"/>
                    </a:cubicBezTo>
                    <a:cubicBezTo>
                      <a:pt x="221420" y="406497"/>
                      <a:pt x="247069" y="427942"/>
                      <a:pt x="277347" y="440053"/>
                    </a:cubicBezTo>
                    <a:cubicBezTo>
                      <a:pt x="305145" y="451172"/>
                      <a:pt x="340906" y="466429"/>
                      <a:pt x="369626" y="473609"/>
                    </a:cubicBezTo>
                    <a:cubicBezTo>
                      <a:pt x="386128" y="477734"/>
                      <a:pt x="403182" y="479202"/>
                      <a:pt x="419960" y="481998"/>
                    </a:cubicBezTo>
                    <a:cubicBezTo>
                      <a:pt x="495461" y="476405"/>
                      <a:pt x="571419" y="475226"/>
                      <a:pt x="646463" y="465220"/>
                    </a:cubicBezTo>
                    <a:cubicBezTo>
                      <a:pt x="656457" y="463887"/>
                      <a:pt x="662876" y="453444"/>
                      <a:pt x="671630" y="448442"/>
                    </a:cubicBezTo>
                    <a:cubicBezTo>
                      <a:pt x="705750" y="428945"/>
                      <a:pt x="702041" y="432450"/>
                      <a:pt x="738742" y="423275"/>
                    </a:cubicBezTo>
                    <a:cubicBezTo>
                      <a:pt x="714115" y="226261"/>
                      <a:pt x="755525" y="334358"/>
                      <a:pt x="696797" y="263884"/>
                    </a:cubicBezTo>
                    <a:cubicBezTo>
                      <a:pt x="690342" y="256139"/>
                      <a:pt x="688408" y="244310"/>
                      <a:pt x="680019" y="238717"/>
                    </a:cubicBezTo>
                    <a:cubicBezTo>
                      <a:pt x="670426" y="232322"/>
                      <a:pt x="657648" y="233124"/>
                      <a:pt x="646463" y="230328"/>
                    </a:cubicBezTo>
                    <a:cubicBezTo>
                      <a:pt x="635278" y="219143"/>
                      <a:pt x="626321" y="205156"/>
                      <a:pt x="612907" y="196772"/>
                    </a:cubicBezTo>
                    <a:cubicBezTo>
                      <a:pt x="603130" y="190661"/>
                      <a:pt x="590394" y="191696"/>
                      <a:pt x="579351" y="188383"/>
                    </a:cubicBezTo>
                    <a:cubicBezTo>
                      <a:pt x="562411" y="183301"/>
                      <a:pt x="545795" y="177198"/>
                      <a:pt x="529017" y="171605"/>
                    </a:cubicBezTo>
                    <a:cubicBezTo>
                      <a:pt x="439670" y="100128"/>
                      <a:pt x="524228" y="165788"/>
                      <a:pt x="461905" y="121271"/>
                    </a:cubicBezTo>
                    <a:cubicBezTo>
                      <a:pt x="450528" y="113144"/>
                      <a:pt x="440488" y="103041"/>
                      <a:pt x="428349" y="96104"/>
                    </a:cubicBezTo>
                    <a:cubicBezTo>
                      <a:pt x="420671" y="91717"/>
                      <a:pt x="411091" y="91670"/>
                      <a:pt x="403182" y="87715"/>
                    </a:cubicBezTo>
                    <a:cubicBezTo>
                      <a:pt x="394164" y="83206"/>
                      <a:pt x="389200" y="59752"/>
                      <a:pt x="386404" y="54159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ko-KR" sz="105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파이썬</a:t>
                </a:r>
                <a:r>
                  <a:rPr b="0" lang="en-US" sz="105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…</a:t>
                </a:r>
                <a:endParaRPr b="0" lang="en-US" sz="1050" spc="-1" strike="noStrike">
                  <a:latin typeface="Arial"/>
                </a:endParaRPr>
              </a:p>
            </p:txBody>
          </p:sp>
        </p:grpSp>
        <p:sp>
          <p:nvSpPr>
            <p:cNvPr id="251" name="CustomShape 27"/>
            <p:cNvSpPr/>
            <p:nvPr/>
          </p:nvSpPr>
          <p:spPr>
            <a:xfrm rot="10800000">
              <a:off x="2320200" y="887040"/>
              <a:ext cx="585000" cy="376920"/>
            </a:xfrm>
            <a:custGeom>
              <a:avLst/>
              <a:gdLst/>
              <a:ahLst/>
              <a:rect l="l" t="t" r="r" b="b"/>
              <a:pathLst>
                <a:path w="738742" h="481998">
                  <a:moveTo>
                    <a:pt x="386404" y="54159"/>
                  </a:moveTo>
                  <a:lnTo>
                    <a:pt x="386404" y="54159"/>
                  </a:lnTo>
                  <a:cubicBezTo>
                    <a:pt x="341663" y="42974"/>
                    <a:pt x="297403" y="29648"/>
                    <a:pt x="252180" y="20603"/>
                  </a:cubicBezTo>
                  <a:cubicBezTo>
                    <a:pt x="201564" y="10480"/>
                    <a:pt x="223762" y="16723"/>
                    <a:pt x="185068" y="3825"/>
                  </a:cubicBezTo>
                  <a:cubicBezTo>
                    <a:pt x="8540" y="14209"/>
                    <a:pt x="69380" y="-30709"/>
                    <a:pt x="25678" y="45770"/>
                  </a:cubicBezTo>
                  <a:cubicBezTo>
                    <a:pt x="20676" y="54524"/>
                    <a:pt x="14493" y="62548"/>
                    <a:pt x="8900" y="70937"/>
                  </a:cubicBezTo>
                  <a:cubicBezTo>
                    <a:pt x="6104" y="84919"/>
                    <a:pt x="-2117" y="98868"/>
                    <a:pt x="511" y="112882"/>
                  </a:cubicBezTo>
                  <a:cubicBezTo>
                    <a:pt x="4977" y="136703"/>
                    <a:pt x="34495" y="218833"/>
                    <a:pt x="59234" y="247106"/>
                  </a:cubicBezTo>
                  <a:cubicBezTo>
                    <a:pt x="68441" y="257628"/>
                    <a:pt x="82268" y="263066"/>
                    <a:pt x="92790" y="272273"/>
                  </a:cubicBezTo>
                  <a:cubicBezTo>
                    <a:pt x="104695" y="282690"/>
                    <a:pt x="116052" y="293819"/>
                    <a:pt x="126346" y="305829"/>
                  </a:cubicBezTo>
                  <a:cubicBezTo>
                    <a:pt x="149651" y="333018"/>
                    <a:pt x="162750" y="371295"/>
                    <a:pt x="193457" y="389719"/>
                  </a:cubicBezTo>
                  <a:cubicBezTo>
                    <a:pt x="221420" y="406497"/>
                    <a:pt x="247069" y="427942"/>
                    <a:pt x="277347" y="440053"/>
                  </a:cubicBezTo>
                  <a:cubicBezTo>
                    <a:pt x="305145" y="451172"/>
                    <a:pt x="340906" y="466429"/>
                    <a:pt x="369626" y="473609"/>
                  </a:cubicBezTo>
                  <a:cubicBezTo>
                    <a:pt x="386128" y="477734"/>
                    <a:pt x="403182" y="479202"/>
                    <a:pt x="419960" y="481998"/>
                  </a:cubicBezTo>
                  <a:cubicBezTo>
                    <a:pt x="495461" y="476405"/>
                    <a:pt x="571419" y="475226"/>
                    <a:pt x="646463" y="465220"/>
                  </a:cubicBezTo>
                  <a:cubicBezTo>
                    <a:pt x="656457" y="463887"/>
                    <a:pt x="662876" y="453444"/>
                    <a:pt x="671630" y="448442"/>
                  </a:cubicBezTo>
                  <a:cubicBezTo>
                    <a:pt x="705750" y="428945"/>
                    <a:pt x="702041" y="432450"/>
                    <a:pt x="738742" y="423275"/>
                  </a:cubicBezTo>
                  <a:cubicBezTo>
                    <a:pt x="714115" y="226261"/>
                    <a:pt x="755525" y="334358"/>
                    <a:pt x="696797" y="263884"/>
                  </a:cubicBezTo>
                  <a:cubicBezTo>
                    <a:pt x="690342" y="256139"/>
                    <a:pt x="688408" y="244310"/>
                    <a:pt x="680019" y="238717"/>
                  </a:cubicBezTo>
                  <a:cubicBezTo>
                    <a:pt x="670426" y="232322"/>
                    <a:pt x="657648" y="233124"/>
                    <a:pt x="646463" y="230328"/>
                  </a:cubicBezTo>
                  <a:cubicBezTo>
                    <a:pt x="635278" y="219143"/>
                    <a:pt x="626321" y="205156"/>
                    <a:pt x="612907" y="196772"/>
                  </a:cubicBezTo>
                  <a:cubicBezTo>
                    <a:pt x="603130" y="190661"/>
                    <a:pt x="590394" y="191696"/>
                    <a:pt x="579351" y="188383"/>
                  </a:cubicBezTo>
                  <a:cubicBezTo>
                    <a:pt x="562411" y="183301"/>
                    <a:pt x="545795" y="177198"/>
                    <a:pt x="529017" y="171605"/>
                  </a:cubicBezTo>
                  <a:cubicBezTo>
                    <a:pt x="439670" y="100128"/>
                    <a:pt x="524228" y="165788"/>
                    <a:pt x="461905" y="121271"/>
                  </a:cubicBezTo>
                  <a:cubicBezTo>
                    <a:pt x="450528" y="113144"/>
                    <a:pt x="440488" y="103041"/>
                    <a:pt x="428349" y="96104"/>
                  </a:cubicBezTo>
                  <a:cubicBezTo>
                    <a:pt x="420671" y="91717"/>
                    <a:pt x="411091" y="91670"/>
                    <a:pt x="403182" y="87715"/>
                  </a:cubicBezTo>
                  <a:cubicBezTo>
                    <a:pt x="394164" y="83206"/>
                    <a:pt x="389200" y="59752"/>
                    <a:pt x="386404" y="54159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  <p:sp>
          <p:nvSpPr>
            <p:cNvPr id="252" name="CustomShape 28"/>
            <p:cNvSpPr/>
            <p:nvPr/>
          </p:nvSpPr>
          <p:spPr>
            <a:xfrm>
              <a:off x="2453400" y="996120"/>
              <a:ext cx="496080" cy="226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ko-KR" sz="9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정연잉</a:t>
              </a:r>
              <a:endParaRPr b="0" lang="en-US" sz="900" spc="-1" strike="noStrike">
                <a:latin typeface="Arial"/>
              </a:endParaRPr>
            </a:p>
          </p:txBody>
        </p:sp>
      </p:grpSp>
      <p:sp>
        <p:nvSpPr>
          <p:cNvPr id="253" name="CustomShape 29"/>
          <p:cNvSpPr/>
          <p:nvPr/>
        </p:nvSpPr>
        <p:spPr>
          <a:xfrm>
            <a:off x="2029680" y="2477160"/>
            <a:ext cx="811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윤혜지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54" name="Group 30"/>
          <p:cNvGrpSpPr/>
          <p:nvPr/>
        </p:nvGrpSpPr>
        <p:grpSpPr>
          <a:xfrm>
            <a:off x="3589920" y="1946160"/>
            <a:ext cx="2646720" cy="2605680"/>
            <a:chOff x="3589920" y="1946160"/>
            <a:chExt cx="2646720" cy="2605680"/>
          </a:xfrm>
        </p:grpSpPr>
        <p:pic>
          <p:nvPicPr>
            <p:cNvPr id="255" name="Picture 2" descr="추억의 테스트] 우리 ㅎ...아자 N직원의 뇌구조를 알아보자. - 자유게시판 - 모트라인-Motline"/>
            <p:cNvPicPr/>
            <p:nvPr/>
          </p:nvPicPr>
          <p:blipFill>
            <a:blip r:embed="rId16"/>
            <a:stretch/>
          </p:blipFill>
          <p:spPr>
            <a:xfrm>
              <a:off x="3589920" y="1946160"/>
              <a:ext cx="2646720" cy="2605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6" name="CustomShape 31"/>
            <p:cNvSpPr/>
            <p:nvPr/>
          </p:nvSpPr>
          <p:spPr>
            <a:xfrm>
              <a:off x="4548960" y="2159280"/>
              <a:ext cx="1456920" cy="1060200"/>
            </a:xfrm>
            <a:custGeom>
              <a:avLst/>
              <a:gdLst/>
              <a:ahLst/>
              <a:rect l="l" t="t" r="r" b="b"/>
              <a:pathLst>
                <a:path w="2048991" h="1568741">
                  <a:moveTo>
                    <a:pt x="855677" y="33556"/>
                  </a:moveTo>
                  <a:lnTo>
                    <a:pt x="855677" y="33556"/>
                  </a:lnTo>
                  <a:cubicBezTo>
                    <a:pt x="801343" y="31682"/>
                    <a:pt x="544724" y="15539"/>
                    <a:pt x="461395" y="33556"/>
                  </a:cubicBezTo>
                  <a:cubicBezTo>
                    <a:pt x="406052" y="45522"/>
                    <a:pt x="353236" y="68170"/>
                    <a:pt x="302004" y="92279"/>
                  </a:cubicBezTo>
                  <a:cubicBezTo>
                    <a:pt x="202934" y="138900"/>
                    <a:pt x="161705" y="172988"/>
                    <a:pt x="92279" y="251670"/>
                  </a:cubicBezTo>
                  <a:cubicBezTo>
                    <a:pt x="76364" y="269707"/>
                    <a:pt x="62269" y="289507"/>
                    <a:pt x="50334" y="310392"/>
                  </a:cubicBezTo>
                  <a:cubicBezTo>
                    <a:pt x="39768" y="328882"/>
                    <a:pt x="33556" y="349541"/>
                    <a:pt x="25167" y="369115"/>
                  </a:cubicBezTo>
                  <a:cubicBezTo>
                    <a:pt x="3754" y="476182"/>
                    <a:pt x="19199" y="387807"/>
                    <a:pt x="8389" y="604007"/>
                  </a:cubicBezTo>
                  <a:cubicBezTo>
                    <a:pt x="6011" y="651567"/>
                    <a:pt x="2796" y="699082"/>
                    <a:pt x="0" y="746620"/>
                  </a:cubicBezTo>
                  <a:cubicBezTo>
                    <a:pt x="8389" y="889233"/>
                    <a:pt x="595" y="1033729"/>
                    <a:pt x="25167" y="1174459"/>
                  </a:cubicBezTo>
                  <a:cubicBezTo>
                    <a:pt x="32145" y="1214425"/>
                    <a:pt x="98623" y="1284437"/>
                    <a:pt x="134224" y="1317071"/>
                  </a:cubicBezTo>
                  <a:cubicBezTo>
                    <a:pt x="153229" y="1334492"/>
                    <a:pt x="171232" y="1353508"/>
                    <a:pt x="192947" y="1367405"/>
                  </a:cubicBezTo>
                  <a:cubicBezTo>
                    <a:pt x="264179" y="1412993"/>
                    <a:pt x="395060" y="1480816"/>
                    <a:pt x="478173" y="1510018"/>
                  </a:cubicBezTo>
                  <a:cubicBezTo>
                    <a:pt x="535792" y="1530263"/>
                    <a:pt x="593345" y="1557302"/>
                    <a:pt x="654341" y="1560352"/>
                  </a:cubicBezTo>
                  <a:lnTo>
                    <a:pt x="822121" y="1568741"/>
                  </a:lnTo>
                  <a:cubicBezTo>
                    <a:pt x="1098958" y="1560352"/>
                    <a:pt x="1376468" y="1564615"/>
                    <a:pt x="1652631" y="1543574"/>
                  </a:cubicBezTo>
                  <a:cubicBezTo>
                    <a:pt x="1674408" y="1541915"/>
                    <a:pt x="1685493" y="1514733"/>
                    <a:pt x="1702965" y="1501629"/>
                  </a:cubicBezTo>
                  <a:cubicBezTo>
                    <a:pt x="1719097" y="1489530"/>
                    <a:pt x="1737692" y="1480842"/>
                    <a:pt x="1753299" y="1468073"/>
                  </a:cubicBezTo>
                  <a:cubicBezTo>
                    <a:pt x="1768603" y="1455552"/>
                    <a:pt x="1779696" y="1438344"/>
                    <a:pt x="1795244" y="1426128"/>
                  </a:cubicBezTo>
                  <a:cubicBezTo>
                    <a:pt x="1832493" y="1396861"/>
                    <a:pt x="1878589" y="1376339"/>
                    <a:pt x="1912690" y="1342238"/>
                  </a:cubicBezTo>
                  <a:cubicBezTo>
                    <a:pt x="1928033" y="1326895"/>
                    <a:pt x="1950116" y="1295778"/>
                    <a:pt x="1963024" y="1275126"/>
                  </a:cubicBezTo>
                  <a:cubicBezTo>
                    <a:pt x="1971666" y="1261299"/>
                    <a:pt x="1981983" y="1248258"/>
                    <a:pt x="1988191" y="1233181"/>
                  </a:cubicBezTo>
                  <a:cubicBezTo>
                    <a:pt x="2075717" y="1020620"/>
                    <a:pt x="1988246" y="1199517"/>
                    <a:pt x="2038525" y="1098958"/>
                  </a:cubicBezTo>
                  <a:cubicBezTo>
                    <a:pt x="2054542" y="986841"/>
                    <a:pt x="2054539" y="1024367"/>
                    <a:pt x="2021747" y="847288"/>
                  </a:cubicBezTo>
                  <a:cubicBezTo>
                    <a:pt x="2019470" y="834991"/>
                    <a:pt x="2010048" y="825160"/>
                    <a:pt x="2004969" y="813732"/>
                  </a:cubicBezTo>
                  <a:cubicBezTo>
                    <a:pt x="1982887" y="764047"/>
                    <a:pt x="1991068" y="765111"/>
                    <a:pt x="1954635" y="713064"/>
                  </a:cubicBezTo>
                  <a:cubicBezTo>
                    <a:pt x="1947832" y="703345"/>
                    <a:pt x="1937857" y="696286"/>
                    <a:pt x="1929468" y="687897"/>
                  </a:cubicBezTo>
                  <a:cubicBezTo>
                    <a:pt x="1858381" y="510181"/>
                    <a:pt x="1967328" y="772006"/>
                    <a:pt x="1887523" y="612396"/>
                  </a:cubicBezTo>
                  <a:cubicBezTo>
                    <a:pt x="1855741" y="548831"/>
                    <a:pt x="1886646" y="552358"/>
                    <a:pt x="1837189" y="478172"/>
                  </a:cubicBezTo>
                  <a:cubicBezTo>
                    <a:pt x="1831596" y="469783"/>
                    <a:pt x="1825307" y="461819"/>
                    <a:pt x="1820411" y="453005"/>
                  </a:cubicBezTo>
                  <a:cubicBezTo>
                    <a:pt x="1811301" y="436607"/>
                    <a:pt x="1805315" y="418497"/>
                    <a:pt x="1795244" y="402671"/>
                  </a:cubicBezTo>
                  <a:cubicBezTo>
                    <a:pt x="1778843" y="376898"/>
                    <a:pt x="1688243" y="278332"/>
                    <a:pt x="1686187" y="276837"/>
                  </a:cubicBezTo>
                  <a:cubicBezTo>
                    <a:pt x="1623352" y="231139"/>
                    <a:pt x="1551880" y="198683"/>
                    <a:pt x="1484852" y="159391"/>
                  </a:cubicBezTo>
                  <a:cubicBezTo>
                    <a:pt x="1470785" y="151145"/>
                    <a:pt x="1458376" y="139380"/>
                    <a:pt x="1442907" y="134224"/>
                  </a:cubicBezTo>
                  <a:cubicBezTo>
                    <a:pt x="1426129" y="128631"/>
                    <a:pt x="1408994" y="124014"/>
                    <a:pt x="1392573" y="117446"/>
                  </a:cubicBezTo>
                  <a:cubicBezTo>
                    <a:pt x="1380962" y="112802"/>
                    <a:pt x="1369875" y="106873"/>
                    <a:pt x="1359017" y="100668"/>
                  </a:cubicBezTo>
                  <a:cubicBezTo>
                    <a:pt x="1350263" y="95666"/>
                    <a:pt x="1343211" y="87634"/>
                    <a:pt x="1333850" y="83890"/>
                  </a:cubicBezTo>
                  <a:cubicBezTo>
                    <a:pt x="1189312" y="26075"/>
                    <a:pt x="1337200" y="93497"/>
                    <a:pt x="1241571" y="58723"/>
                  </a:cubicBezTo>
                  <a:cubicBezTo>
                    <a:pt x="1221557" y="51445"/>
                    <a:pt x="1202788" y="41034"/>
                    <a:pt x="1182848" y="33556"/>
                  </a:cubicBezTo>
                  <a:cubicBezTo>
                    <a:pt x="1172010" y="29492"/>
                    <a:pt x="1100226" y="4067"/>
                    <a:pt x="1073791" y="0"/>
                  </a:cubicBezTo>
                  <a:lnTo>
                    <a:pt x="855677" y="33556"/>
                  </a:lnTo>
                  <a:close/>
                </a:path>
              </a:pathLst>
            </a:custGeom>
            <a:ln/>
            <a:effectLst>
              <a:outerShdw blurRad="4000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ko-KR" sz="2000" spc="-1" strike="noStrike">
                  <a:solidFill>
                    <a:srgbClr val="ffffff"/>
                  </a:solidFill>
                  <a:latin typeface="Microsoft GothicNeo Light"/>
                  <a:ea typeface="Microsoft GothicNeo Light"/>
                </a:rPr>
                <a:t>휴식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ko-KR" sz="800" spc="-1" strike="noStrike">
                  <a:solidFill>
                    <a:srgbClr val="ffffff"/>
                  </a:solidFill>
                  <a:latin typeface="Microsoft GothicNeo Light"/>
                  <a:ea typeface="Microsoft GothicNeo Light"/>
                </a:rPr>
                <a:t>집</a:t>
              </a:r>
              <a:r>
                <a:rPr b="0" lang="en-US" sz="800" spc="-1" strike="noStrike">
                  <a:solidFill>
                    <a:srgbClr val="ffffff"/>
                  </a:solidFill>
                  <a:latin typeface="Microsoft GothicNeo Light"/>
                  <a:ea typeface="Microsoft GothicNeo Light"/>
                </a:rPr>
                <a:t>…</a:t>
              </a:r>
              <a:r>
                <a:rPr b="0" lang="en-US" sz="800" spc="-1" strike="noStrike">
                  <a:solidFill>
                    <a:srgbClr val="ffffff"/>
                  </a:solidFill>
                  <a:latin typeface="Microsoft GothicNeo Light"/>
                  <a:ea typeface="Microsoft GothicNeo Light"/>
                </a:rPr>
                <a:t>.</a:t>
              </a:r>
              <a:r>
                <a:rPr b="0" lang="ko-KR" sz="800" spc="-1" strike="noStrike">
                  <a:solidFill>
                    <a:srgbClr val="ffffff"/>
                  </a:solidFill>
                  <a:latin typeface="Microsoft GothicNeo Light"/>
                  <a:ea typeface="Microsoft GothicNeo Light"/>
                </a:rPr>
                <a:t>가고 싶다…</a:t>
              </a:r>
              <a:r>
                <a:rPr b="0" lang="en-US" sz="800" spc="-1" strike="noStrike">
                  <a:solidFill>
                    <a:srgbClr val="ffffff"/>
                  </a:solidFill>
                  <a:latin typeface="Microsoft GothicNeo Light"/>
                  <a:ea typeface="Microsoft GothicNeo Light"/>
                </a:rPr>
                <a:t>.</a:t>
              </a:r>
              <a:endParaRPr b="0" lang="en-US" sz="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ko-KR" sz="800" spc="-1" strike="noStrike">
                  <a:solidFill>
                    <a:srgbClr val="ffffff"/>
                  </a:solidFill>
                  <a:latin typeface="Microsoft GothicNeo Light"/>
                  <a:ea typeface="Microsoft GothicNeo Light"/>
                </a:rPr>
                <a:t>집 가서… 개발하는 것이…</a:t>
              </a:r>
              <a:endParaRPr b="0" lang="en-US" sz="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ko-KR" sz="800" spc="-1" strike="noStrike">
                  <a:solidFill>
                    <a:srgbClr val="ffffff"/>
                  </a:solidFill>
                  <a:latin typeface="Microsoft GothicNeo Light"/>
                  <a:ea typeface="Microsoft GothicNeo Light"/>
                </a:rPr>
                <a:t>그거시 나 으ㅣ 힐 륑</a:t>
              </a:r>
              <a:r>
                <a:rPr b="0" lang="en-US" sz="800" spc="-1" strike="noStrike">
                  <a:solidFill>
                    <a:srgbClr val="ffffff"/>
                  </a:solidFill>
                  <a:latin typeface="Microsoft GothicNeo Light"/>
                  <a:ea typeface="Microsoft GothicNeo Light"/>
                </a:rPr>
                <a:t>~</a:t>
              </a:r>
              <a:endParaRPr b="0" lang="en-US" sz="800" spc="-1" strike="noStrike">
                <a:latin typeface="Arial"/>
              </a:endParaRPr>
            </a:p>
          </p:txBody>
        </p:sp>
        <p:sp>
          <p:nvSpPr>
            <p:cNvPr id="257" name="CustomShape 32"/>
            <p:cNvSpPr/>
            <p:nvPr/>
          </p:nvSpPr>
          <p:spPr>
            <a:xfrm rot="241800">
              <a:off x="4011120" y="2300040"/>
              <a:ext cx="506520" cy="875880"/>
            </a:xfrm>
            <a:custGeom>
              <a:avLst/>
              <a:gdLst/>
              <a:ahLst/>
              <a:rect l="l" t="t" r="r" b="b"/>
              <a:pathLst>
                <a:path w="419449" h="815246">
                  <a:moveTo>
                    <a:pt x="268447" y="9902"/>
                  </a:moveTo>
                  <a:lnTo>
                    <a:pt x="268447" y="9902"/>
                  </a:lnTo>
                  <a:cubicBezTo>
                    <a:pt x="240484" y="7106"/>
                    <a:pt x="212115" y="-3998"/>
                    <a:pt x="184558" y="1513"/>
                  </a:cubicBezTo>
                  <a:cubicBezTo>
                    <a:pt x="128232" y="12778"/>
                    <a:pt x="95240" y="41202"/>
                    <a:pt x="67112" y="85403"/>
                  </a:cubicBezTo>
                  <a:cubicBezTo>
                    <a:pt x="57041" y="101229"/>
                    <a:pt x="49707" y="118660"/>
                    <a:pt x="41945" y="135737"/>
                  </a:cubicBezTo>
                  <a:cubicBezTo>
                    <a:pt x="21813" y="180027"/>
                    <a:pt x="17784" y="199947"/>
                    <a:pt x="8389" y="253183"/>
                  </a:cubicBezTo>
                  <a:cubicBezTo>
                    <a:pt x="4471" y="275385"/>
                    <a:pt x="2796" y="297924"/>
                    <a:pt x="0" y="320295"/>
                  </a:cubicBezTo>
                  <a:cubicBezTo>
                    <a:pt x="16409" y="632065"/>
                    <a:pt x="-26882" y="560145"/>
                    <a:pt x="67112" y="748134"/>
                  </a:cubicBezTo>
                  <a:cubicBezTo>
                    <a:pt x="74404" y="762718"/>
                    <a:pt x="80749" y="778549"/>
                    <a:pt x="92279" y="790079"/>
                  </a:cubicBezTo>
                  <a:cubicBezTo>
                    <a:pt x="115302" y="813102"/>
                    <a:pt x="168766" y="812223"/>
                    <a:pt x="192946" y="815246"/>
                  </a:cubicBezTo>
                  <a:cubicBezTo>
                    <a:pt x="201335" y="812450"/>
                    <a:pt x="209534" y="809002"/>
                    <a:pt x="218113" y="806857"/>
                  </a:cubicBezTo>
                  <a:cubicBezTo>
                    <a:pt x="231946" y="803399"/>
                    <a:pt x="246896" y="803952"/>
                    <a:pt x="260058" y="798468"/>
                  </a:cubicBezTo>
                  <a:cubicBezTo>
                    <a:pt x="280869" y="789797"/>
                    <a:pt x="299207" y="776097"/>
                    <a:pt x="318781" y="764912"/>
                  </a:cubicBezTo>
                  <a:cubicBezTo>
                    <a:pt x="324374" y="756523"/>
                    <a:pt x="329104" y="747490"/>
                    <a:pt x="335559" y="739745"/>
                  </a:cubicBezTo>
                  <a:cubicBezTo>
                    <a:pt x="360990" y="709228"/>
                    <a:pt x="364948" y="718723"/>
                    <a:pt x="385893" y="681022"/>
                  </a:cubicBezTo>
                  <a:cubicBezTo>
                    <a:pt x="388312" y="676668"/>
                    <a:pt x="408269" y="626468"/>
                    <a:pt x="411060" y="613910"/>
                  </a:cubicBezTo>
                  <a:cubicBezTo>
                    <a:pt x="414750" y="597306"/>
                    <a:pt x="416653" y="580354"/>
                    <a:pt x="419449" y="563576"/>
                  </a:cubicBezTo>
                  <a:cubicBezTo>
                    <a:pt x="413856" y="437741"/>
                    <a:pt x="410528" y="311785"/>
                    <a:pt x="402671" y="186071"/>
                  </a:cubicBezTo>
                  <a:cubicBezTo>
                    <a:pt x="402119" y="177245"/>
                    <a:pt x="398969" y="168403"/>
                    <a:pt x="394282" y="160904"/>
                  </a:cubicBezTo>
                  <a:cubicBezTo>
                    <a:pt x="384792" y="145720"/>
                    <a:pt x="371911" y="132941"/>
                    <a:pt x="360726" y="118959"/>
                  </a:cubicBezTo>
                  <a:cubicBezTo>
                    <a:pt x="357930" y="110570"/>
                    <a:pt x="356292" y="101701"/>
                    <a:pt x="352337" y="93792"/>
                  </a:cubicBezTo>
                  <a:cubicBezTo>
                    <a:pt x="344592" y="78303"/>
                    <a:pt x="308176" y="32853"/>
                    <a:pt x="302003" y="26680"/>
                  </a:cubicBezTo>
                  <a:cubicBezTo>
                    <a:pt x="297582" y="22259"/>
                    <a:pt x="274040" y="12698"/>
                    <a:pt x="268447" y="9902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ko-KR" sz="12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주식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ko-KR" sz="6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해외주식 짱짱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258" name="CustomShape 33"/>
            <p:cNvSpPr/>
            <p:nvPr/>
          </p:nvSpPr>
          <p:spPr>
            <a:xfrm rot="564000">
              <a:off x="4394160" y="3228120"/>
              <a:ext cx="768960" cy="354600"/>
            </a:xfrm>
            <a:custGeom>
              <a:avLst/>
              <a:gdLst/>
              <a:ahLst/>
              <a:rect l="l" t="t" r="r" b="b"/>
              <a:pathLst>
                <a:path w="419449" h="815246">
                  <a:moveTo>
                    <a:pt x="268447" y="9902"/>
                  </a:moveTo>
                  <a:lnTo>
                    <a:pt x="268447" y="9902"/>
                  </a:lnTo>
                  <a:cubicBezTo>
                    <a:pt x="240484" y="7106"/>
                    <a:pt x="212115" y="-3998"/>
                    <a:pt x="184558" y="1513"/>
                  </a:cubicBezTo>
                  <a:cubicBezTo>
                    <a:pt x="128232" y="12778"/>
                    <a:pt x="95240" y="41202"/>
                    <a:pt x="67112" y="85403"/>
                  </a:cubicBezTo>
                  <a:cubicBezTo>
                    <a:pt x="57041" y="101229"/>
                    <a:pt x="49707" y="118660"/>
                    <a:pt x="41945" y="135737"/>
                  </a:cubicBezTo>
                  <a:cubicBezTo>
                    <a:pt x="21813" y="180027"/>
                    <a:pt x="17784" y="199947"/>
                    <a:pt x="8389" y="253183"/>
                  </a:cubicBezTo>
                  <a:cubicBezTo>
                    <a:pt x="4471" y="275385"/>
                    <a:pt x="2796" y="297924"/>
                    <a:pt x="0" y="320295"/>
                  </a:cubicBezTo>
                  <a:cubicBezTo>
                    <a:pt x="16409" y="632065"/>
                    <a:pt x="-26882" y="560145"/>
                    <a:pt x="67112" y="748134"/>
                  </a:cubicBezTo>
                  <a:cubicBezTo>
                    <a:pt x="74404" y="762718"/>
                    <a:pt x="80749" y="778549"/>
                    <a:pt x="92279" y="790079"/>
                  </a:cubicBezTo>
                  <a:cubicBezTo>
                    <a:pt x="115302" y="813102"/>
                    <a:pt x="168766" y="812223"/>
                    <a:pt x="192946" y="815246"/>
                  </a:cubicBezTo>
                  <a:cubicBezTo>
                    <a:pt x="201335" y="812450"/>
                    <a:pt x="209534" y="809002"/>
                    <a:pt x="218113" y="806857"/>
                  </a:cubicBezTo>
                  <a:cubicBezTo>
                    <a:pt x="231946" y="803399"/>
                    <a:pt x="246896" y="803952"/>
                    <a:pt x="260058" y="798468"/>
                  </a:cubicBezTo>
                  <a:cubicBezTo>
                    <a:pt x="280869" y="789797"/>
                    <a:pt x="299207" y="776097"/>
                    <a:pt x="318781" y="764912"/>
                  </a:cubicBezTo>
                  <a:cubicBezTo>
                    <a:pt x="324374" y="756523"/>
                    <a:pt x="329104" y="747490"/>
                    <a:pt x="335559" y="739745"/>
                  </a:cubicBezTo>
                  <a:cubicBezTo>
                    <a:pt x="360990" y="709228"/>
                    <a:pt x="364948" y="718723"/>
                    <a:pt x="385893" y="681022"/>
                  </a:cubicBezTo>
                  <a:cubicBezTo>
                    <a:pt x="388312" y="676668"/>
                    <a:pt x="408269" y="626468"/>
                    <a:pt x="411060" y="613910"/>
                  </a:cubicBezTo>
                  <a:cubicBezTo>
                    <a:pt x="414750" y="597306"/>
                    <a:pt x="416653" y="580354"/>
                    <a:pt x="419449" y="563576"/>
                  </a:cubicBezTo>
                  <a:cubicBezTo>
                    <a:pt x="413856" y="437741"/>
                    <a:pt x="410528" y="311785"/>
                    <a:pt x="402671" y="186071"/>
                  </a:cubicBezTo>
                  <a:cubicBezTo>
                    <a:pt x="402119" y="177245"/>
                    <a:pt x="398969" y="168403"/>
                    <a:pt x="394282" y="160904"/>
                  </a:cubicBezTo>
                  <a:cubicBezTo>
                    <a:pt x="384792" y="145720"/>
                    <a:pt x="371911" y="132941"/>
                    <a:pt x="360726" y="118959"/>
                  </a:cubicBezTo>
                  <a:cubicBezTo>
                    <a:pt x="357930" y="110570"/>
                    <a:pt x="356292" y="101701"/>
                    <a:pt x="352337" y="93792"/>
                  </a:cubicBezTo>
                  <a:cubicBezTo>
                    <a:pt x="344592" y="78303"/>
                    <a:pt x="308176" y="32853"/>
                    <a:pt x="302003" y="26680"/>
                  </a:cubicBezTo>
                  <a:cubicBezTo>
                    <a:pt x="297582" y="22259"/>
                    <a:pt x="274040" y="12698"/>
                    <a:pt x="268447" y="9902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ko-KR" sz="11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자기개발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259" name="CustomShape 34"/>
            <p:cNvSpPr/>
            <p:nvPr/>
          </p:nvSpPr>
          <p:spPr>
            <a:xfrm>
              <a:off x="5277600" y="3285000"/>
              <a:ext cx="687960" cy="354600"/>
            </a:xfrm>
            <a:custGeom>
              <a:avLst/>
              <a:gdLst/>
              <a:ahLst/>
              <a:rect l="l" t="t" r="r" b="b"/>
              <a:pathLst>
                <a:path w="419449" h="815246">
                  <a:moveTo>
                    <a:pt x="268447" y="9902"/>
                  </a:moveTo>
                  <a:lnTo>
                    <a:pt x="268447" y="9902"/>
                  </a:lnTo>
                  <a:cubicBezTo>
                    <a:pt x="240484" y="7106"/>
                    <a:pt x="212115" y="-3998"/>
                    <a:pt x="184558" y="1513"/>
                  </a:cubicBezTo>
                  <a:cubicBezTo>
                    <a:pt x="128232" y="12778"/>
                    <a:pt x="95240" y="41202"/>
                    <a:pt x="67112" y="85403"/>
                  </a:cubicBezTo>
                  <a:cubicBezTo>
                    <a:pt x="57041" y="101229"/>
                    <a:pt x="49707" y="118660"/>
                    <a:pt x="41945" y="135737"/>
                  </a:cubicBezTo>
                  <a:cubicBezTo>
                    <a:pt x="21813" y="180027"/>
                    <a:pt x="17784" y="199947"/>
                    <a:pt x="8389" y="253183"/>
                  </a:cubicBezTo>
                  <a:cubicBezTo>
                    <a:pt x="4471" y="275385"/>
                    <a:pt x="2796" y="297924"/>
                    <a:pt x="0" y="320295"/>
                  </a:cubicBezTo>
                  <a:cubicBezTo>
                    <a:pt x="16409" y="632065"/>
                    <a:pt x="-26882" y="560145"/>
                    <a:pt x="67112" y="748134"/>
                  </a:cubicBezTo>
                  <a:cubicBezTo>
                    <a:pt x="74404" y="762718"/>
                    <a:pt x="80749" y="778549"/>
                    <a:pt x="92279" y="790079"/>
                  </a:cubicBezTo>
                  <a:cubicBezTo>
                    <a:pt x="115302" y="813102"/>
                    <a:pt x="168766" y="812223"/>
                    <a:pt x="192946" y="815246"/>
                  </a:cubicBezTo>
                  <a:cubicBezTo>
                    <a:pt x="201335" y="812450"/>
                    <a:pt x="209534" y="809002"/>
                    <a:pt x="218113" y="806857"/>
                  </a:cubicBezTo>
                  <a:cubicBezTo>
                    <a:pt x="231946" y="803399"/>
                    <a:pt x="246896" y="803952"/>
                    <a:pt x="260058" y="798468"/>
                  </a:cubicBezTo>
                  <a:cubicBezTo>
                    <a:pt x="280869" y="789797"/>
                    <a:pt x="299207" y="776097"/>
                    <a:pt x="318781" y="764912"/>
                  </a:cubicBezTo>
                  <a:cubicBezTo>
                    <a:pt x="324374" y="756523"/>
                    <a:pt x="329104" y="747490"/>
                    <a:pt x="335559" y="739745"/>
                  </a:cubicBezTo>
                  <a:cubicBezTo>
                    <a:pt x="360990" y="709228"/>
                    <a:pt x="364948" y="718723"/>
                    <a:pt x="385893" y="681022"/>
                  </a:cubicBezTo>
                  <a:cubicBezTo>
                    <a:pt x="388312" y="676668"/>
                    <a:pt x="408269" y="626468"/>
                    <a:pt x="411060" y="613910"/>
                  </a:cubicBezTo>
                  <a:cubicBezTo>
                    <a:pt x="414750" y="597306"/>
                    <a:pt x="416653" y="580354"/>
                    <a:pt x="419449" y="563576"/>
                  </a:cubicBezTo>
                  <a:cubicBezTo>
                    <a:pt x="413856" y="437741"/>
                    <a:pt x="410528" y="311785"/>
                    <a:pt x="402671" y="186071"/>
                  </a:cubicBezTo>
                  <a:cubicBezTo>
                    <a:pt x="402119" y="177245"/>
                    <a:pt x="398969" y="168403"/>
                    <a:pt x="394282" y="160904"/>
                  </a:cubicBezTo>
                  <a:cubicBezTo>
                    <a:pt x="384792" y="145720"/>
                    <a:pt x="371911" y="132941"/>
                    <a:pt x="360726" y="118959"/>
                  </a:cubicBezTo>
                  <a:cubicBezTo>
                    <a:pt x="357930" y="110570"/>
                    <a:pt x="356292" y="101701"/>
                    <a:pt x="352337" y="93792"/>
                  </a:cubicBezTo>
                  <a:cubicBezTo>
                    <a:pt x="344592" y="78303"/>
                    <a:pt x="308176" y="32853"/>
                    <a:pt x="302003" y="26680"/>
                  </a:cubicBezTo>
                  <a:cubicBezTo>
                    <a:pt x="297582" y="22259"/>
                    <a:pt x="274040" y="12698"/>
                    <a:pt x="268447" y="9902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ko-KR" sz="14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취업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260" name="Group 35"/>
          <p:cNvGrpSpPr/>
          <p:nvPr/>
        </p:nvGrpSpPr>
        <p:grpSpPr>
          <a:xfrm>
            <a:off x="6015600" y="661680"/>
            <a:ext cx="2746440" cy="2713680"/>
            <a:chOff x="6015600" y="661680"/>
            <a:chExt cx="2746440" cy="2713680"/>
          </a:xfrm>
        </p:grpSpPr>
        <p:pic>
          <p:nvPicPr>
            <p:cNvPr id="261" name="Picture 2" descr="추억의 테스트] 우리 ㅎ...아자 N직원의 뇌구조를 알아보자. - 자유게시판 - 모트라인-Motline"/>
            <p:cNvPicPr/>
            <p:nvPr/>
          </p:nvPicPr>
          <p:blipFill>
            <a:blip r:embed="rId17"/>
            <a:stretch/>
          </p:blipFill>
          <p:spPr>
            <a:xfrm>
              <a:off x="6015600" y="661680"/>
              <a:ext cx="2746440" cy="2713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2" name="CustomShape 36"/>
            <p:cNvSpPr/>
            <p:nvPr/>
          </p:nvSpPr>
          <p:spPr>
            <a:xfrm>
              <a:off x="6416280" y="1084320"/>
              <a:ext cx="1091880" cy="692640"/>
            </a:xfrm>
            <a:custGeom>
              <a:avLst/>
              <a:gdLst/>
              <a:ahLst/>
              <a:rect l="l" t="t" r="r" b="b"/>
              <a:pathLst>
                <a:path w="2048991" h="1568741">
                  <a:moveTo>
                    <a:pt x="855677" y="33556"/>
                  </a:moveTo>
                  <a:lnTo>
                    <a:pt x="855677" y="33556"/>
                  </a:lnTo>
                  <a:cubicBezTo>
                    <a:pt x="801343" y="31682"/>
                    <a:pt x="544724" y="15539"/>
                    <a:pt x="461395" y="33556"/>
                  </a:cubicBezTo>
                  <a:cubicBezTo>
                    <a:pt x="406052" y="45522"/>
                    <a:pt x="353236" y="68170"/>
                    <a:pt x="302004" y="92279"/>
                  </a:cubicBezTo>
                  <a:cubicBezTo>
                    <a:pt x="202934" y="138900"/>
                    <a:pt x="161705" y="172988"/>
                    <a:pt x="92279" y="251670"/>
                  </a:cubicBezTo>
                  <a:cubicBezTo>
                    <a:pt x="76364" y="269707"/>
                    <a:pt x="62269" y="289507"/>
                    <a:pt x="50334" y="310392"/>
                  </a:cubicBezTo>
                  <a:cubicBezTo>
                    <a:pt x="39768" y="328882"/>
                    <a:pt x="33556" y="349541"/>
                    <a:pt x="25167" y="369115"/>
                  </a:cubicBezTo>
                  <a:cubicBezTo>
                    <a:pt x="3754" y="476182"/>
                    <a:pt x="19199" y="387807"/>
                    <a:pt x="8389" y="604007"/>
                  </a:cubicBezTo>
                  <a:cubicBezTo>
                    <a:pt x="6011" y="651567"/>
                    <a:pt x="2796" y="699082"/>
                    <a:pt x="0" y="746620"/>
                  </a:cubicBezTo>
                  <a:cubicBezTo>
                    <a:pt x="8389" y="889233"/>
                    <a:pt x="595" y="1033729"/>
                    <a:pt x="25167" y="1174459"/>
                  </a:cubicBezTo>
                  <a:cubicBezTo>
                    <a:pt x="32145" y="1214425"/>
                    <a:pt x="98623" y="1284437"/>
                    <a:pt x="134224" y="1317071"/>
                  </a:cubicBezTo>
                  <a:cubicBezTo>
                    <a:pt x="153229" y="1334492"/>
                    <a:pt x="171232" y="1353508"/>
                    <a:pt x="192947" y="1367405"/>
                  </a:cubicBezTo>
                  <a:cubicBezTo>
                    <a:pt x="264179" y="1412993"/>
                    <a:pt x="395060" y="1480816"/>
                    <a:pt x="478173" y="1510018"/>
                  </a:cubicBezTo>
                  <a:cubicBezTo>
                    <a:pt x="535792" y="1530263"/>
                    <a:pt x="593345" y="1557302"/>
                    <a:pt x="654341" y="1560352"/>
                  </a:cubicBezTo>
                  <a:lnTo>
                    <a:pt x="822121" y="1568741"/>
                  </a:lnTo>
                  <a:cubicBezTo>
                    <a:pt x="1098958" y="1560352"/>
                    <a:pt x="1376468" y="1564615"/>
                    <a:pt x="1652631" y="1543574"/>
                  </a:cubicBezTo>
                  <a:cubicBezTo>
                    <a:pt x="1674408" y="1541915"/>
                    <a:pt x="1685493" y="1514733"/>
                    <a:pt x="1702965" y="1501629"/>
                  </a:cubicBezTo>
                  <a:cubicBezTo>
                    <a:pt x="1719097" y="1489530"/>
                    <a:pt x="1737692" y="1480842"/>
                    <a:pt x="1753299" y="1468073"/>
                  </a:cubicBezTo>
                  <a:cubicBezTo>
                    <a:pt x="1768603" y="1455552"/>
                    <a:pt x="1779696" y="1438344"/>
                    <a:pt x="1795244" y="1426128"/>
                  </a:cubicBezTo>
                  <a:cubicBezTo>
                    <a:pt x="1832493" y="1396861"/>
                    <a:pt x="1878589" y="1376339"/>
                    <a:pt x="1912690" y="1342238"/>
                  </a:cubicBezTo>
                  <a:cubicBezTo>
                    <a:pt x="1928033" y="1326895"/>
                    <a:pt x="1950116" y="1295778"/>
                    <a:pt x="1963024" y="1275126"/>
                  </a:cubicBezTo>
                  <a:cubicBezTo>
                    <a:pt x="1971666" y="1261299"/>
                    <a:pt x="1981983" y="1248258"/>
                    <a:pt x="1988191" y="1233181"/>
                  </a:cubicBezTo>
                  <a:cubicBezTo>
                    <a:pt x="2075717" y="1020620"/>
                    <a:pt x="1988246" y="1199517"/>
                    <a:pt x="2038525" y="1098958"/>
                  </a:cubicBezTo>
                  <a:cubicBezTo>
                    <a:pt x="2054542" y="986841"/>
                    <a:pt x="2054539" y="1024367"/>
                    <a:pt x="2021747" y="847288"/>
                  </a:cubicBezTo>
                  <a:cubicBezTo>
                    <a:pt x="2019470" y="834991"/>
                    <a:pt x="2010048" y="825160"/>
                    <a:pt x="2004969" y="813732"/>
                  </a:cubicBezTo>
                  <a:cubicBezTo>
                    <a:pt x="1982887" y="764047"/>
                    <a:pt x="1991068" y="765111"/>
                    <a:pt x="1954635" y="713064"/>
                  </a:cubicBezTo>
                  <a:cubicBezTo>
                    <a:pt x="1947832" y="703345"/>
                    <a:pt x="1937857" y="696286"/>
                    <a:pt x="1929468" y="687897"/>
                  </a:cubicBezTo>
                  <a:cubicBezTo>
                    <a:pt x="1858381" y="510181"/>
                    <a:pt x="1967328" y="772006"/>
                    <a:pt x="1887523" y="612396"/>
                  </a:cubicBezTo>
                  <a:cubicBezTo>
                    <a:pt x="1855741" y="548831"/>
                    <a:pt x="1886646" y="552358"/>
                    <a:pt x="1837189" y="478172"/>
                  </a:cubicBezTo>
                  <a:cubicBezTo>
                    <a:pt x="1831596" y="469783"/>
                    <a:pt x="1825307" y="461819"/>
                    <a:pt x="1820411" y="453005"/>
                  </a:cubicBezTo>
                  <a:cubicBezTo>
                    <a:pt x="1811301" y="436607"/>
                    <a:pt x="1805315" y="418497"/>
                    <a:pt x="1795244" y="402671"/>
                  </a:cubicBezTo>
                  <a:cubicBezTo>
                    <a:pt x="1778843" y="376898"/>
                    <a:pt x="1688243" y="278332"/>
                    <a:pt x="1686187" y="276837"/>
                  </a:cubicBezTo>
                  <a:cubicBezTo>
                    <a:pt x="1623352" y="231139"/>
                    <a:pt x="1551880" y="198683"/>
                    <a:pt x="1484852" y="159391"/>
                  </a:cubicBezTo>
                  <a:cubicBezTo>
                    <a:pt x="1470785" y="151145"/>
                    <a:pt x="1458376" y="139380"/>
                    <a:pt x="1442907" y="134224"/>
                  </a:cubicBezTo>
                  <a:cubicBezTo>
                    <a:pt x="1426129" y="128631"/>
                    <a:pt x="1408994" y="124014"/>
                    <a:pt x="1392573" y="117446"/>
                  </a:cubicBezTo>
                  <a:cubicBezTo>
                    <a:pt x="1380962" y="112802"/>
                    <a:pt x="1369875" y="106873"/>
                    <a:pt x="1359017" y="100668"/>
                  </a:cubicBezTo>
                  <a:cubicBezTo>
                    <a:pt x="1350263" y="95666"/>
                    <a:pt x="1343211" y="87634"/>
                    <a:pt x="1333850" y="83890"/>
                  </a:cubicBezTo>
                  <a:cubicBezTo>
                    <a:pt x="1189312" y="26075"/>
                    <a:pt x="1337200" y="93497"/>
                    <a:pt x="1241571" y="58723"/>
                  </a:cubicBezTo>
                  <a:cubicBezTo>
                    <a:pt x="1221557" y="51445"/>
                    <a:pt x="1202788" y="41034"/>
                    <a:pt x="1182848" y="33556"/>
                  </a:cubicBezTo>
                  <a:cubicBezTo>
                    <a:pt x="1172010" y="29492"/>
                    <a:pt x="1100226" y="4067"/>
                    <a:pt x="1073791" y="0"/>
                  </a:cubicBezTo>
                  <a:lnTo>
                    <a:pt x="855677" y="33556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ko-KR" sz="1050" spc="-1" strike="noStrike">
                  <a:solidFill>
                    <a:srgbClr val="ffffff"/>
                  </a:solidFill>
                  <a:latin typeface="Microsoft GothicNeo Light"/>
                  <a:ea typeface="Microsoft GothicNeo Light"/>
                </a:rPr>
                <a:t>장거리 이동</a:t>
              </a:r>
              <a:endParaRPr b="0" lang="en-US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ko-KR" sz="1050" spc="-1" strike="noStrike">
                  <a:solidFill>
                    <a:srgbClr val="ffffff"/>
                  </a:solidFill>
                  <a:latin typeface="Microsoft GothicNeo Light"/>
                  <a:ea typeface="Microsoft GothicNeo Light"/>
                </a:rPr>
                <a:t>피곤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263" name="CustomShape 37"/>
            <p:cNvSpPr/>
            <p:nvPr/>
          </p:nvSpPr>
          <p:spPr>
            <a:xfrm rot="3007800">
              <a:off x="7687800" y="1108800"/>
              <a:ext cx="901800" cy="701640"/>
            </a:xfrm>
            <a:custGeom>
              <a:avLst/>
              <a:gdLst/>
              <a:ahLst/>
              <a:rect l="l" t="t" r="r" b="b"/>
              <a:pathLst>
                <a:path w="419449" h="815246">
                  <a:moveTo>
                    <a:pt x="268447" y="9902"/>
                  </a:moveTo>
                  <a:lnTo>
                    <a:pt x="268447" y="9902"/>
                  </a:lnTo>
                  <a:cubicBezTo>
                    <a:pt x="240484" y="7106"/>
                    <a:pt x="212115" y="-3998"/>
                    <a:pt x="184558" y="1513"/>
                  </a:cubicBezTo>
                  <a:cubicBezTo>
                    <a:pt x="128232" y="12778"/>
                    <a:pt x="95240" y="41202"/>
                    <a:pt x="67112" y="85403"/>
                  </a:cubicBezTo>
                  <a:cubicBezTo>
                    <a:pt x="57041" y="101229"/>
                    <a:pt x="49707" y="118660"/>
                    <a:pt x="41945" y="135737"/>
                  </a:cubicBezTo>
                  <a:cubicBezTo>
                    <a:pt x="21813" y="180027"/>
                    <a:pt x="17784" y="199947"/>
                    <a:pt x="8389" y="253183"/>
                  </a:cubicBezTo>
                  <a:cubicBezTo>
                    <a:pt x="4471" y="275385"/>
                    <a:pt x="2796" y="297924"/>
                    <a:pt x="0" y="320295"/>
                  </a:cubicBezTo>
                  <a:cubicBezTo>
                    <a:pt x="16409" y="632065"/>
                    <a:pt x="-26882" y="560145"/>
                    <a:pt x="67112" y="748134"/>
                  </a:cubicBezTo>
                  <a:cubicBezTo>
                    <a:pt x="74404" y="762718"/>
                    <a:pt x="80749" y="778549"/>
                    <a:pt x="92279" y="790079"/>
                  </a:cubicBezTo>
                  <a:cubicBezTo>
                    <a:pt x="115302" y="813102"/>
                    <a:pt x="168766" y="812223"/>
                    <a:pt x="192946" y="815246"/>
                  </a:cubicBezTo>
                  <a:cubicBezTo>
                    <a:pt x="201335" y="812450"/>
                    <a:pt x="209534" y="809002"/>
                    <a:pt x="218113" y="806857"/>
                  </a:cubicBezTo>
                  <a:cubicBezTo>
                    <a:pt x="231946" y="803399"/>
                    <a:pt x="246896" y="803952"/>
                    <a:pt x="260058" y="798468"/>
                  </a:cubicBezTo>
                  <a:cubicBezTo>
                    <a:pt x="280869" y="789797"/>
                    <a:pt x="299207" y="776097"/>
                    <a:pt x="318781" y="764912"/>
                  </a:cubicBezTo>
                  <a:cubicBezTo>
                    <a:pt x="324374" y="756523"/>
                    <a:pt x="329104" y="747490"/>
                    <a:pt x="335559" y="739745"/>
                  </a:cubicBezTo>
                  <a:cubicBezTo>
                    <a:pt x="360990" y="709228"/>
                    <a:pt x="364948" y="718723"/>
                    <a:pt x="385893" y="681022"/>
                  </a:cubicBezTo>
                  <a:cubicBezTo>
                    <a:pt x="388312" y="676668"/>
                    <a:pt x="408269" y="626468"/>
                    <a:pt x="411060" y="613910"/>
                  </a:cubicBezTo>
                  <a:cubicBezTo>
                    <a:pt x="414750" y="597306"/>
                    <a:pt x="416653" y="580354"/>
                    <a:pt x="419449" y="563576"/>
                  </a:cubicBezTo>
                  <a:cubicBezTo>
                    <a:pt x="413856" y="437741"/>
                    <a:pt x="410528" y="311785"/>
                    <a:pt x="402671" y="186071"/>
                  </a:cubicBezTo>
                  <a:cubicBezTo>
                    <a:pt x="402119" y="177245"/>
                    <a:pt x="398969" y="168403"/>
                    <a:pt x="394282" y="160904"/>
                  </a:cubicBezTo>
                  <a:cubicBezTo>
                    <a:pt x="384792" y="145720"/>
                    <a:pt x="371911" y="132941"/>
                    <a:pt x="360726" y="118959"/>
                  </a:cubicBezTo>
                  <a:cubicBezTo>
                    <a:pt x="357930" y="110570"/>
                    <a:pt x="356292" y="101701"/>
                    <a:pt x="352337" y="93792"/>
                  </a:cubicBezTo>
                  <a:cubicBezTo>
                    <a:pt x="344592" y="78303"/>
                    <a:pt x="308176" y="32853"/>
                    <a:pt x="302003" y="26680"/>
                  </a:cubicBezTo>
                  <a:cubicBezTo>
                    <a:pt x="297582" y="22259"/>
                    <a:pt x="274040" y="12698"/>
                    <a:pt x="268447" y="9902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  <p:sp>
          <p:nvSpPr>
            <p:cNvPr id="264" name="CustomShape 38"/>
            <p:cNvSpPr/>
            <p:nvPr/>
          </p:nvSpPr>
          <p:spPr>
            <a:xfrm>
              <a:off x="7067880" y="756000"/>
              <a:ext cx="700200" cy="408960"/>
            </a:xfrm>
            <a:custGeom>
              <a:avLst/>
              <a:gdLst/>
              <a:ahLst/>
              <a:rect l="l" t="t" r="r" b="b"/>
              <a:pathLst>
                <a:path w="738742" h="481998">
                  <a:moveTo>
                    <a:pt x="386404" y="54159"/>
                  </a:moveTo>
                  <a:lnTo>
                    <a:pt x="386404" y="54159"/>
                  </a:lnTo>
                  <a:cubicBezTo>
                    <a:pt x="341663" y="42974"/>
                    <a:pt x="297403" y="29648"/>
                    <a:pt x="252180" y="20603"/>
                  </a:cubicBezTo>
                  <a:cubicBezTo>
                    <a:pt x="201564" y="10480"/>
                    <a:pt x="223762" y="16723"/>
                    <a:pt x="185068" y="3825"/>
                  </a:cubicBezTo>
                  <a:cubicBezTo>
                    <a:pt x="8540" y="14209"/>
                    <a:pt x="69380" y="-30709"/>
                    <a:pt x="25678" y="45770"/>
                  </a:cubicBezTo>
                  <a:cubicBezTo>
                    <a:pt x="20676" y="54524"/>
                    <a:pt x="14493" y="62548"/>
                    <a:pt x="8900" y="70937"/>
                  </a:cubicBezTo>
                  <a:cubicBezTo>
                    <a:pt x="6104" y="84919"/>
                    <a:pt x="-2117" y="98868"/>
                    <a:pt x="511" y="112882"/>
                  </a:cubicBezTo>
                  <a:cubicBezTo>
                    <a:pt x="4977" y="136703"/>
                    <a:pt x="34495" y="218833"/>
                    <a:pt x="59234" y="247106"/>
                  </a:cubicBezTo>
                  <a:cubicBezTo>
                    <a:pt x="68441" y="257628"/>
                    <a:pt x="82268" y="263066"/>
                    <a:pt x="92790" y="272273"/>
                  </a:cubicBezTo>
                  <a:cubicBezTo>
                    <a:pt x="104695" y="282690"/>
                    <a:pt x="116052" y="293819"/>
                    <a:pt x="126346" y="305829"/>
                  </a:cubicBezTo>
                  <a:cubicBezTo>
                    <a:pt x="149651" y="333018"/>
                    <a:pt x="162750" y="371295"/>
                    <a:pt x="193457" y="389719"/>
                  </a:cubicBezTo>
                  <a:cubicBezTo>
                    <a:pt x="221420" y="406497"/>
                    <a:pt x="247069" y="427942"/>
                    <a:pt x="277347" y="440053"/>
                  </a:cubicBezTo>
                  <a:cubicBezTo>
                    <a:pt x="305145" y="451172"/>
                    <a:pt x="340906" y="466429"/>
                    <a:pt x="369626" y="473609"/>
                  </a:cubicBezTo>
                  <a:cubicBezTo>
                    <a:pt x="386128" y="477734"/>
                    <a:pt x="403182" y="479202"/>
                    <a:pt x="419960" y="481998"/>
                  </a:cubicBezTo>
                  <a:cubicBezTo>
                    <a:pt x="495461" y="476405"/>
                    <a:pt x="571419" y="475226"/>
                    <a:pt x="646463" y="465220"/>
                  </a:cubicBezTo>
                  <a:cubicBezTo>
                    <a:pt x="656457" y="463887"/>
                    <a:pt x="662876" y="453444"/>
                    <a:pt x="671630" y="448442"/>
                  </a:cubicBezTo>
                  <a:cubicBezTo>
                    <a:pt x="705750" y="428945"/>
                    <a:pt x="702041" y="432450"/>
                    <a:pt x="738742" y="423275"/>
                  </a:cubicBezTo>
                  <a:cubicBezTo>
                    <a:pt x="714115" y="226261"/>
                    <a:pt x="755525" y="334358"/>
                    <a:pt x="696797" y="263884"/>
                  </a:cubicBezTo>
                  <a:cubicBezTo>
                    <a:pt x="690342" y="256139"/>
                    <a:pt x="688408" y="244310"/>
                    <a:pt x="680019" y="238717"/>
                  </a:cubicBezTo>
                  <a:cubicBezTo>
                    <a:pt x="670426" y="232322"/>
                    <a:pt x="657648" y="233124"/>
                    <a:pt x="646463" y="230328"/>
                  </a:cubicBezTo>
                  <a:cubicBezTo>
                    <a:pt x="635278" y="219143"/>
                    <a:pt x="626321" y="205156"/>
                    <a:pt x="612907" y="196772"/>
                  </a:cubicBezTo>
                  <a:cubicBezTo>
                    <a:pt x="603130" y="190661"/>
                    <a:pt x="590394" y="191696"/>
                    <a:pt x="579351" y="188383"/>
                  </a:cubicBezTo>
                  <a:cubicBezTo>
                    <a:pt x="562411" y="183301"/>
                    <a:pt x="545795" y="177198"/>
                    <a:pt x="529017" y="171605"/>
                  </a:cubicBezTo>
                  <a:cubicBezTo>
                    <a:pt x="439670" y="100128"/>
                    <a:pt x="524228" y="165788"/>
                    <a:pt x="461905" y="121271"/>
                  </a:cubicBezTo>
                  <a:cubicBezTo>
                    <a:pt x="450528" y="113144"/>
                    <a:pt x="440488" y="103041"/>
                    <a:pt x="428349" y="96104"/>
                  </a:cubicBezTo>
                  <a:cubicBezTo>
                    <a:pt x="420671" y="91717"/>
                    <a:pt x="411091" y="91670"/>
                    <a:pt x="403182" y="87715"/>
                  </a:cubicBezTo>
                  <a:cubicBezTo>
                    <a:pt x="394164" y="83206"/>
                    <a:pt x="389200" y="59752"/>
                    <a:pt x="386404" y="54159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  <p:sp>
          <p:nvSpPr>
            <p:cNvPr id="265" name="CustomShape 39"/>
            <p:cNvSpPr/>
            <p:nvPr/>
          </p:nvSpPr>
          <p:spPr>
            <a:xfrm rot="20878800">
              <a:off x="6512400" y="1771920"/>
              <a:ext cx="718560" cy="419040"/>
            </a:xfrm>
            <a:custGeom>
              <a:avLst/>
              <a:gdLst/>
              <a:ahLst/>
              <a:rect l="l" t="t" r="r" b="b"/>
              <a:pathLst>
                <a:path w="738742" h="481998">
                  <a:moveTo>
                    <a:pt x="386404" y="54159"/>
                  </a:moveTo>
                  <a:lnTo>
                    <a:pt x="386404" y="54159"/>
                  </a:lnTo>
                  <a:cubicBezTo>
                    <a:pt x="341663" y="42974"/>
                    <a:pt x="297403" y="29648"/>
                    <a:pt x="252180" y="20603"/>
                  </a:cubicBezTo>
                  <a:cubicBezTo>
                    <a:pt x="201564" y="10480"/>
                    <a:pt x="223762" y="16723"/>
                    <a:pt x="185068" y="3825"/>
                  </a:cubicBezTo>
                  <a:cubicBezTo>
                    <a:pt x="8540" y="14209"/>
                    <a:pt x="69380" y="-30709"/>
                    <a:pt x="25678" y="45770"/>
                  </a:cubicBezTo>
                  <a:cubicBezTo>
                    <a:pt x="20676" y="54524"/>
                    <a:pt x="14493" y="62548"/>
                    <a:pt x="8900" y="70937"/>
                  </a:cubicBezTo>
                  <a:cubicBezTo>
                    <a:pt x="6104" y="84919"/>
                    <a:pt x="-2117" y="98868"/>
                    <a:pt x="511" y="112882"/>
                  </a:cubicBezTo>
                  <a:cubicBezTo>
                    <a:pt x="4977" y="136703"/>
                    <a:pt x="34495" y="218833"/>
                    <a:pt x="59234" y="247106"/>
                  </a:cubicBezTo>
                  <a:cubicBezTo>
                    <a:pt x="68441" y="257628"/>
                    <a:pt x="82268" y="263066"/>
                    <a:pt x="92790" y="272273"/>
                  </a:cubicBezTo>
                  <a:cubicBezTo>
                    <a:pt x="104695" y="282690"/>
                    <a:pt x="116052" y="293819"/>
                    <a:pt x="126346" y="305829"/>
                  </a:cubicBezTo>
                  <a:cubicBezTo>
                    <a:pt x="149651" y="333018"/>
                    <a:pt x="162750" y="371295"/>
                    <a:pt x="193457" y="389719"/>
                  </a:cubicBezTo>
                  <a:cubicBezTo>
                    <a:pt x="221420" y="406497"/>
                    <a:pt x="247069" y="427942"/>
                    <a:pt x="277347" y="440053"/>
                  </a:cubicBezTo>
                  <a:cubicBezTo>
                    <a:pt x="305145" y="451172"/>
                    <a:pt x="340906" y="466429"/>
                    <a:pt x="369626" y="473609"/>
                  </a:cubicBezTo>
                  <a:cubicBezTo>
                    <a:pt x="386128" y="477734"/>
                    <a:pt x="403182" y="479202"/>
                    <a:pt x="419960" y="481998"/>
                  </a:cubicBezTo>
                  <a:cubicBezTo>
                    <a:pt x="495461" y="476405"/>
                    <a:pt x="571419" y="475226"/>
                    <a:pt x="646463" y="465220"/>
                  </a:cubicBezTo>
                  <a:cubicBezTo>
                    <a:pt x="656457" y="463887"/>
                    <a:pt x="662876" y="453444"/>
                    <a:pt x="671630" y="448442"/>
                  </a:cubicBezTo>
                  <a:cubicBezTo>
                    <a:pt x="705750" y="428945"/>
                    <a:pt x="702041" y="432450"/>
                    <a:pt x="738742" y="423275"/>
                  </a:cubicBezTo>
                  <a:cubicBezTo>
                    <a:pt x="714115" y="226261"/>
                    <a:pt x="755525" y="334358"/>
                    <a:pt x="696797" y="263884"/>
                  </a:cubicBezTo>
                  <a:cubicBezTo>
                    <a:pt x="690342" y="256139"/>
                    <a:pt x="688408" y="244310"/>
                    <a:pt x="680019" y="238717"/>
                  </a:cubicBezTo>
                  <a:cubicBezTo>
                    <a:pt x="670426" y="232322"/>
                    <a:pt x="657648" y="233124"/>
                    <a:pt x="646463" y="230328"/>
                  </a:cubicBezTo>
                  <a:cubicBezTo>
                    <a:pt x="635278" y="219143"/>
                    <a:pt x="626321" y="205156"/>
                    <a:pt x="612907" y="196772"/>
                  </a:cubicBezTo>
                  <a:cubicBezTo>
                    <a:pt x="603130" y="190661"/>
                    <a:pt x="590394" y="191696"/>
                    <a:pt x="579351" y="188383"/>
                  </a:cubicBezTo>
                  <a:cubicBezTo>
                    <a:pt x="562411" y="183301"/>
                    <a:pt x="545795" y="177198"/>
                    <a:pt x="529017" y="171605"/>
                  </a:cubicBezTo>
                  <a:cubicBezTo>
                    <a:pt x="439670" y="100128"/>
                    <a:pt x="524228" y="165788"/>
                    <a:pt x="461905" y="121271"/>
                  </a:cubicBezTo>
                  <a:cubicBezTo>
                    <a:pt x="450528" y="113144"/>
                    <a:pt x="440488" y="103041"/>
                    <a:pt x="428349" y="96104"/>
                  </a:cubicBezTo>
                  <a:cubicBezTo>
                    <a:pt x="420671" y="91717"/>
                    <a:pt x="411091" y="91670"/>
                    <a:pt x="403182" y="87715"/>
                  </a:cubicBezTo>
                  <a:cubicBezTo>
                    <a:pt x="394164" y="83206"/>
                    <a:pt x="389200" y="59752"/>
                    <a:pt x="386404" y="54159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ko-KR" sz="9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오늘은</a:t>
              </a:r>
              <a:endParaRPr b="0" lang="en-US" sz="9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ko-KR" sz="9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뭐 먹지</a:t>
              </a:r>
              <a:r>
                <a:rPr b="0" lang="en-US" sz="9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?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266" name="CustomShape 40"/>
            <p:cNvSpPr/>
            <p:nvPr/>
          </p:nvSpPr>
          <p:spPr>
            <a:xfrm rot="18688200">
              <a:off x="7968240" y="1888200"/>
              <a:ext cx="574560" cy="387000"/>
            </a:xfrm>
            <a:custGeom>
              <a:avLst/>
              <a:gdLst/>
              <a:ahLst/>
              <a:rect l="l" t="t" r="r" b="b"/>
              <a:pathLst>
                <a:path w="738742" h="481998">
                  <a:moveTo>
                    <a:pt x="386404" y="54159"/>
                  </a:moveTo>
                  <a:lnTo>
                    <a:pt x="386404" y="54159"/>
                  </a:lnTo>
                  <a:cubicBezTo>
                    <a:pt x="341663" y="42974"/>
                    <a:pt x="297403" y="29648"/>
                    <a:pt x="252180" y="20603"/>
                  </a:cubicBezTo>
                  <a:cubicBezTo>
                    <a:pt x="201564" y="10480"/>
                    <a:pt x="223762" y="16723"/>
                    <a:pt x="185068" y="3825"/>
                  </a:cubicBezTo>
                  <a:cubicBezTo>
                    <a:pt x="8540" y="14209"/>
                    <a:pt x="69380" y="-30709"/>
                    <a:pt x="25678" y="45770"/>
                  </a:cubicBezTo>
                  <a:cubicBezTo>
                    <a:pt x="20676" y="54524"/>
                    <a:pt x="14493" y="62548"/>
                    <a:pt x="8900" y="70937"/>
                  </a:cubicBezTo>
                  <a:cubicBezTo>
                    <a:pt x="6104" y="84919"/>
                    <a:pt x="-2117" y="98868"/>
                    <a:pt x="511" y="112882"/>
                  </a:cubicBezTo>
                  <a:cubicBezTo>
                    <a:pt x="4977" y="136703"/>
                    <a:pt x="34495" y="218833"/>
                    <a:pt x="59234" y="247106"/>
                  </a:cubicBezTo>
                  <a:cubicBezTo>
                    <a:pt x="68441" y="257628"/>
                    <a:pt x="82268" y="263066"/>
                    <a:pt x="92790" y="272273"/>
                  </a:cubicBezTo>
                  <a:cubicBezTo>
                    <a:pt x="104695" y="282690"/>
                    <a:pt x="116052" y="293819"/>
                    <a:pt x="126346" y="305829"/>
                  </a:cubicBezTo>
                  <a:cubicBezTo>
                    <a:pt x="149651" y="333018"/>
                    <a:pt x="162750" y="371295"/>
                    <a:pt x="193457" y="389719"/>
                  </a:cubicBezTo>
                  <a:cubicBezTo>
                    <a:pt x="221420" y="406497"/>
                    <a:pt x="247069" y="427942"/>
                    <a:pt x="277347" y="440053"/>
                  </a:cubicBezTo>
                  <a:cubicBezTo>
                    <a:pt x="305145" y="451172"/>
                    <a:pt x="340906" y="466429"/>
                    <a:pt x="369626" y="473609"/>
                  </a:cubicBezTo>
                  <a:cubicBezTo>
                    <a:pt x="386128" y="477734"/>
                    <a:pt x="403182" y="479202"/>
                    <a:pt x="419960" y="481998"/>
                  </a:cubicBezTo>
                  <a:cubicBezTo>
                    <a:pt x="495461" y="476405"/>
                    <a:pt x="571419" y="475226"/>
                    <a:pt x="646463" y="465220"/>
                  </a:cubicBezTo>
                  <a:cubicBezTo>
                    <a:pt x="656457" y="463887"/>
                    <a:pt x="662876" y="453444"/>
                    <a:pt x="671630" y="448442"/>
                  </a:cubicBezTo>
                  <a:cubicBezTo>
                    <a:pt x="705750" y="428945"/>
                    <a:pt x="702041" y="432450"/>
                    <a:pt x="738742" y="423275"/>
                  </a:cubicBezTo>
                  <a:cubicBezTo>
                    <a:pt x="714115" y="226261"/>
                    <a:pt x="755525" y="334358"/>
                    <a:pt x="696797" y="263884"/>
                  </a:cubicBezTo>
                  <a:cubicBezTo>
                    <a:pt x="690342" y="256139"/>
                    <a:pt x="688408" y="244310"/>
                    <a:pt x="680019" y="238717"/>
                  </a:cubicBezTo>
                  <a:cubicBezTo>
                    <a:pt x="670426" y="232322"/>
                    <a:pt x="657648" y="233124"/>
                    <a:pt x="646463" y="230328"/>
                  </a:cubicBezTo>
                  <a:cubicBezTo>
                    <a:pt x="635278" y="219143"/>
                    <a:pt x="626321" y="205156"/>
                    <a:pt x="612907" y="196772"/>
                  </a:cubicBezTo>
                  <a:cubicBezTo>
                    <a:pt x="603130" y="190661"/>
                    <a:pt x="590394" y="191696"/>
                    <a:pt x="579351" y="188383"/>
                  </a:cubicBezTo>
                  <a:cubicBezTo>
                    <a:pt x="562411" y="183301"/>
                    <a:pt x="545795" y="177198"/>
                    <a:pt x="529017" y="171605"/>
                  </a:cubicBezTo>
                  <a:cubicBezTo>
                    <a:pt x="439670" y="100128"/>
                    <a:pt x="524228" y="165788"/>
                    <a:pt x="461905" y="121271"/>
                  </a:cubicBezTo>
                  <a:cubicBezTo>
                    <a:pt x="450528" y="113144"/>
                    <a:pt x="440488" y="103041"/>
                    <a:pt x="428349" y="96104"/>
                  </a:cubicBezTo>
                  <a:cubicBezTo>
                    <a:pt x="420671" y="91717"/>
                    <a:pt x="411091" y="91670"/>
                    <a:pt x="403182" y="87715"/>
                  </a:cubicBezTo>
                  <a:cubicBezTo>
                    <a:pt x="394164" y="83206"/>
                    <a:pt x="389200" y="59752"/>
                    <a:pt x="386404" y="54159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ko-KR" sz="11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돈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267" name="CustomShape 41"/>
            <p:cNvSpPr/>
            <p:nvPr/>
          </p:nvSpPr>
          <p:spPr>
            <a:xfrm>
              <a:off x="7817040" y="1171440"/>
              <a:ext cx="700200" cy="501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ko-KR" sz="9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가까운 곳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ko-KR" sz="9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자취방</a:t>
              </a: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ko-KR" sz="9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얻고 싶다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268" name="CustomShape 42"/>
            <p:cNvSpPr/>
            <p:nvPr/>
          </p:nvSpPr>
          <p:spPr>
            <a:xfrm>
              <a:off x="7192800" y="807120"/>
              <a:ext cx="41148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ko-KR" sz="9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취업 걱정</a:t>
              </a:r>
              <a:endParaRPr b="0" lang="en-US" sz="900" spc="-1" strike="noStrike">
                <a:latin typeface="Arial"/>
              </a:endParaRPr>
            </a:p>
          </p:txBody>
        </p:sp>
        <p:sp>
          <p:nvSpPr>
            <p:cNvPr id="269" name="CustomShape 43"/>
            <p:cNvSpPr/>
            <p:nvPr/>
          </p:nvSpPr>
          <p:spPr>
            <a:xfrm rot="8905800">
              <a:off x="7300800" y="1691280"/>
              <a:ext cx="637920" cy="532800"/>
            </a:xfrm>
            <a:custGeom>
              <a:avLst/>
              <a:gdLst/>
              <a:ahLst/>
              <a:rect l="l" t="t" r="r" b="b"/>
              <a:pathLst>
                <a:path w="2048991" h="1568741">
                  <a:moveTo>
                    <a:pt x="855677" y="33556"/>
                  </a:moveTo>
                  <a:lnTo>
                    <a:pt x="855677" y="33556"/>
                  </a:lnTo>
                  <a:cubicBezTo>
                    <a:pt x="801343" y="31682"/>
                    <a:pt x="544724" y="15539"/>
                    <a:pt x="461395" y="33556"/>
                  </a:cubicBezTo>
                  <a:cubicBezTo>
                    <a:pt x="406052" y="45522"/>
                    <a:pt x="353236" y="68170"/>
                    <a:pt x="302004" y="92279"/>
                  </a:cubicBezTo>
                  <a:cubicBezTo>
                    <a:pt x="202934" y="138900"/>
                    <a:pt x="161705" y="172988"/>
                    <a:pt x="92279" y="251670"/>
                  </a:cubicBezTo>
                  <a:cubicBezTo>
                    <a:pt x="76364" y="269707"/>
                    <a:pt x="62269" y="289507"/>
                    <a:pt x="50334" y="310392"/>
                  </a:cubicBezTo>
                  <a:cubicBezTo>
                    <a:pt x="39768" y="328882"/>
                    <a:pt x="33556" y="349541"/>
                    <a:pt x="25167" y="369115"/>
                  </a:cubicBezTo>
                  <a:cubicBezTo>
                    <a:pt x="3754" y="476182"/>
                    <a:pt x="19199" y="387807"/>
                    <a:pt x="8389" y="604007"/>
                  </a:cubicBezTo>
                  <a:cubicBezTo>
                    <a:pt x="6011" y="651567"/>
                    <a:pt x="2796" y="699082"/>
                    <a:pt x="0" y="746620"/>
                  </a:cubicBezTo>
                  <a:cubicBezTo>
                    <a:pt x="8389" y="889233"/>
                    <a:pt x="595" y="1033729"/>
                    <a:pt x="25167" y="1174459"/>
                  </a:cubicBezTo>
                  <a:cubicBezTo>
                    <a:pt x="32145" y="1214425"/>
                    <a:pt x="98623" y="1284437"/>
                    <a:pt x="134224" y="1317071"/>
                  </a:cubicBezTo>
                  <a:cubicBezTo>
                    <a:pt x="153229" y="1334492"/>
                    <a:pt x="171232" y="1353508"/>
                    <a:pt x="192947" y="1367405"/>
                  </a:cubicBezTo>
                  <a:cubicBezTo>
                    <a:pt x="264179" y="1412993"/>
                    <a:pt x="395060" y="1480816"/>
                    <a:pt x="478173" y="1510018"/>
                  </a:cubicBezTo>
                  <a:cubicBezTo>
                    <a:pt x="535792" y="1530263"/>
                    <a:pt x="593345" y="1557302"/>
                    <a:pt x="654341" y="1560352"/>
                  </a:cubicBezTo>
                  <a:lnTo>
                    <a:pt x="822121" y="1568741"/>
                  </a:lnTo>
                  <a:cubicBezTo>
                    <a:pt x="1098958" y="1560352"/>
                    <a:pt x="1376468" y="1564615"/>
                    <a:pt x="1652631" y="1543574"/>
                  </a:cubicBezTo>
                  <a:cubicBezTo>
                    <a:pt x="1674408" y="1541915"/>
                    <a:pt x="1685493" y="1514733"/>
                    <a:pt x="1702965" y="1501629"/>
                  </a:cubicBezTo>
                  <a:cubicBezTo>
                    <a:pt x="1719097" y="1489530"/>
                    <a:pt x="1737692" y="1480842"/>
                    <a:pt x="1753299" y="1468073"/>
                  </a:cubicBezTo>
                  <a:cubicBezTo>
                    <a:pt x="1768603" y="1455552"/>
                    <a:pt x="1779696" y="1438344"/>
                    <a:pt x="1795244" y="1426128"/>
                  </a:cubicBezTo>
                  <a:cubicBezTo>
                    <a:pt x="1832493" y="1396861"/>
                    <a:pt x="1878589" y="1376339"/>
                    <a:pt x="1912690" y="1342238"/>
                  </a:cubicBezTo>
                  <a:cubicBezTo>
                    <a:pt x="1928033" y="1326895"/>
                    <a:pt x="1950116" y="1295778"/>
                    <a:pt x="1963024" y="1275126"/>
                  </a:cubicBezTo>
                  <a:cubicBezTo>
                    <a:pt x="1971666" y="1261299"/>
                    <a:pt x="1981983" y="1248258"/>
                    <a:pt x="1988191" y="1233181"/>
                  </a:cubicBezTo>
                  <a:cubicBezTo>
                    <a:pt x="2075717" y="1020620"/>
                    <a:pt x="1988246" y="1199517"/>
                    <a:pt x="2038525" y="1098958"/>
                  </a:cubicBezTo>
                  <a:cubicBezTo>
                    <a:pt x="2054542" y="986841"/>
                    <a:pt x="2054539" y="1024367"/>
                    <a:pt x="2021747" y="847288"/>
                  </a:cubicBezTo>
                  <a:cubicBezTo>
                    <a:pt x="2019470" y="834991"/>
                    <a:pt x="2010048" y="825160"/>
                    <a:pt x="2004969" y="813732"/>
                  </a:cubicBezTo>
                  <a:cubicBezTo>
                    <a:pt x="1982887" y="764047"/>
                    <a:pt x="1991068" y="765111"/>
                    <a:pt x="1954635" y="713064"/>
                  </a:cubicBezTo>
                  <a:cubicBezTo>
                    <a:pt x="1947832" y="703345"/>
                    <a:pt x="1937857" y="696286"/>
                    <a:pt x="1929468" y="687897"/>
                  </a:cubicBezTo>
                  <a:cubicBezTo>
                    <a:pt x="1858381" y="510181"/>
                    <a:pt x="1967328" y="772006"/>
                    <a:pt x="1887523" y="612396"/>
                  </a:cubicBezTo>
                  <a:cubicBezTo>
                    <a:pt x="1855741" y="548831"/>
                    <a:pt x="1886646" y="552358"/>
                    <a:pt x="1837189" y="478172"/>
                  </a:cubicBezTo>
                  <a:cubicBezTo>
                    <a:pt x="1831596" y="469783"/>
                    <a:pt x="1825307" y="461819"/>
                    <a:pt x="1820411" y="453005"/>
                  </a:cubicBezTo>
                  <a:cubicBezTo>
                    <a:pt x="1811301" y="436607"/>
                    <a:pt x="1805315" y="418497"/>
                    <a:pt x="1795244" y="402671"/>
                  </a:cubicBezTo>
                  <a:cubicBezTo>
                    <a:pt x="1778843" y="376898"/>
                    <a:pt x="1688243" y="278332"/>
                    <a:pt x="1686187" y="276837"/>
                  </a:cubicBezTo>
                  <a:cubicBezTo>
                    <a:pt x="1623352" y="231139"/>
                    <a:pt x="1551880" y="198683"/>
                    <a:pt x="1484852" y="159391"/>
                  </a:cubicBezTo>
                  <a:cubicBezTo>
                    <a:pt x="1470785" y="151145"/>
                    <a:pt x="1458376" y="139380"/>
                    <a:pt x="1442907" y="134224"/>
                  </a:cubicBezTo>
                  <a:cubicBezTo>
                    <a:pt x="1426129" y="128631"/>
                    <a:pt x="1408994" y="124014"/>
                    <a:pt x="1392573" y="117446"/>
                  </a:cubicBezTo>
                  <a:cubicBezTo>
                    <a:pt x="1380962" y="112802"/>
                    <a:pt x="1369875" y="106873"/>
                    <a:pt x="1359017" y="100668"/>
                  </a:cubicBezTo>
                  <a:cubicBezTo>
                    <a:pt x="1350263" y="95666"/>
                    <a:pt x="1343211" y="87634"/>
                    <a:pt x="1333850" y="83890"/>
                  </a:cubicBezTo>
                  <a:cubicBezTo>
                    <a:pt x="1189312" y="26075"/>
                    <a:pt x="1337200" y="93497"/>
                    <a:pt x="1241571" y="58723"/>
                  </a:cubicBezTo>
                  <a:cubicBezTo>
                    <a:pt x="1221557" y="51445"/>
                    <a:pt x="1202788" y="41034"/>
                    <a:pt x="1182848" y="33556"/>
                  </a:cubicBezTo>
                  <a:cubicBezTo>
                    <a:pt x="1172010" y="29492"/>
                    <a:pt x="1100226" y="4067"/>
                    <a:pt x="1073791" y="0"/>
                  </a:cubicBezTo>
                  <a:lnTo>
                    <a:pt x="855677" y="33556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  <p:sp>
          <p:nvSpPr>
            <p:cNvPr id="270" name="CustomShape 44"/>
            <p:cNvSpPr/>
            <p:nvPr/>
          </p:nvSpPr>
          <p:spPr>
            <a:xfrm>
              <a:off x="7225560" y="1774080"/>
              <a:ext cx="804600" cy="50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ko-KR" sz="9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오늘의</a:t>
              </a:r>
              <a:endParaRPr b="0" lang="en-US" sz="9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ko-KR" sz="9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사료는 뭘까</a:t>
              </a:r>
              <a:r>
                <a:rPr b="0" lang="en-US" sz="900" spc="-1" strike="noStrike">
                  <a:solidFill>
                    <a:srgbClr val="000000"/>
                  </a:solidFill>
                  <a:latin typeface="Microsoft GothicNeo Light"/>
                  <a:ea typeface="Microsoft GothicNeo Light"/>
                </a:rPr>
                <a:t>?</a:t>
              </a:r>
              <a:endParaRPr b="0" lang="en-US" sz="900" spc="-1" strike="noStrike">
                <a:latin typeface="Arial"/>
              </a:endParaRPr>
            </a:p>
          </p:txBody>
        </p:sp>
      </p:grpSp>
      <p:grpSp>
        <p:nvGrpSpPr>
          <p:cNvPr id="271" name="Group 45"/>
          <p:cNvGrpSpPr/>
          <p:nvPr/>
        </p:nvGrpSpPr>
        <p:grpSpPr>
          <a:xfrm>
            <a:off x="8204760" y="1935360"/>
            <a:ext cx="2646720" cy="2627280"/>
            <a:chOff x="8204760" y="1935360"/>
            <a:chExt cx="2646720" cy="2627280"/>
          </a:xfrm>
        </p:grpSpPr>
        <p:pic>
          <p:nvPicPr>
            <p:cNvPr id="272" name="Picture 2" descr="추억의 테스트] 우리 ㅎ...아자 N직원의 뇌구조를 알아보자. - 자유게시판 - 모트라인-Motline"/>
            <p:cNvPicPr/>
            <p:nvPr/>
          </p:nvPicPr>
          <p:blipFill>
            <a:blip r:embed="rId18"/>
            <a:stretch/>
          </p:blipFill>
          <p:spPr>
            <a:xfrm>
              <a:off x="8204760" y="1935360"/>
              <a:ext cx="2646720" cy="26272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73" name="Group 46"/>
            <p:cNvGrpSpPr/>
            <p:nvPr/>
          </p:nvGrpSpPr>
          <p:grpSpPr>
            <a:xfrm>
              <a:off x="8400960" y="2169360"/>
              <a:ext cx="2280960" cy="1895040"/>
              <a:chOff x="8400960" y="2169360"/>
              <a:chExt cx="2280960" cy="1895040"/>
            </a:xfrm>
          </p:grpSpPr>
          <p:sp>
            <p:nvSpPr>
              <p:cNvPr id="274" name="CustomShape 47"/>
              <p:cNvSpPr/>
              <p:nvPr/>
            </p:nvSpPr>
            <p:spPr>
              <a:xfrm>
                <a:off x="9228600" y="2169360"/>
                <a:ext cx="1453320" cy="1225800"/>
              </a:xfrm>
              <a:custGeom>
                <a:avLst/>
                <a:gdLst/>
                <a:ahLst/>
                <a:rect l="l" t="t" r="r" b="b"/>
                <a:pathLst>
                  <a:path w="2048991" h="1568741">
                    <a:moveTo>
                      <a:pt x="855677" y="33556"/>
                    </a:moveTo>
                    <a:lnTo>
                      <a:pt x="855677" y="33556"/>
                    </a:lnTo>
                    <a:cubicBezTo>
                      <a:pt x="801343" y="31682"/>
                      <a:pt x="544724" y="15539"/>
                      <a:pt x="461395" y="33556"/>
                    </a:cubicBezTo>
                    <a:cubicBezTo>
                      <a:pt x="406052" y="45522"/>
                      <a:pt x="353236" y="68170"/>
                      <a:pt x="302004" y="92279"/>
                    </a:cubicBezTo>
                    <a:cubicBezTo>
                      <a:pt x="202934" y="138900"/>
                      <a:pt x="161705" y="172988"/>
                      <a:pt x="92279" y="251670"/>
                    </a:cubicBezTo>
                    <a:cubicBezTo>
                      <a:pt x="76364" y="269707"/>
                      <a:pt x="62269" y="289507"/>
                      <a:pt x="50334" y="310392"/>
                    </a:cubicBezTo>
                    <a:cubicBezTo>
                      <a:pt x="39768" y="328882"/>
                      <a:pt x="33556" y="349541"/>
                      <a:pt x="25167" y="369115"/>
                    </a:cubicBezTo>
                    <a:cubicBezTo>
                      <a:pt x="3754" y="476182"/>
                      <a:pt x="19199" y="387807"/>
                      <a:pt x="8389" y="604007"/>
                    </a:cubicBezTo>
                    <a:cubicBezTo>
                      <a:pt x="6011" y="651567"/>
                      <a:pt x="2796" y="699082"/>
                      <a:pt x="0" y="746620"/>
                    </a:cubicBezTo>
                    <a:cubicBezTo>
                      <a:pt x="8389" y="889233"/>
                      <a:pt x="595" y="1033729"/>
                      <a:pt x="25167" y="1174459"/>
                    </a:cubicBezTo>
                    <a:cubicBezTo>
                      <a:pt x="32145" y="1214425"/>
                      <a:pt x="98623" y="1284437"/>
                      <a:pt x="134224" y="1317071"/>
                    </a:cubicBezTo>
                    <a:cubicBezTo>
                      <a:pt x="153229" y="1334492"/>
                      <a:pt x="171232" y="1353508"/>
                      <a:pt x="192947" y="1367405"/>
                    </a:cubicBezTo>
                    <a:cubicBezTo>
                      <a:pt x="264179" y="1412993"/>
                      <a:pt x="395060" y="1480816"/>
                      <a:pt x="478173" y="1510018"/>
                    </a:cubicBezTo>
                    <a:cubicBezTo>
                      <a:pt x="535792" y="1530263"/>
                      <a:pt x="593345" y="1557302"/>
                      <a:pt x="654341" y="1560352"/>
                    </a:cubicBezTo>
                    <a:lnTo>
                      <a:pt x="822121" y="1568741"/>
                    </a:lnTo>
                    <a:cubicBezTo>
                      <a:pt x="1098958" y="1560352"/>
                      <a:pt x="1376468" y="1564615"/>
                      <a:pt x="1652631" y="1543574"/>
                    </a:cubicBezTo>
                    <a:cubicBezTo>
                      <a:pt x="1674408" y="1541915"/>
                      <a:pt x="1685493" y="1514733"/>
                      <a:pt x="1702965" y="1501629"/>
                    </a:cubicBezTo>
                    <a:cubicBezTo>
                      <a:pt x="1719097" y="1489530"/>
                      <a:pt x="1737692" y="1480842"/>
                      <a:pt x="1753299" y="1468073"/>
                    </a:cubicBezTo>
                    <a:cubicBezTo>
                      <a:pt x="1768603" y="1455552"/>
                      <a:pt x="1779696" y="1438344"/>
                      <a:pt x="1795244" y="1426128"/>
                    </a:cubicBezTo>
                    <a:cubicBezTo>
                      <a:pt x="1832493" y="1396861"/>
                      <a:pt x="1878589" y="1376339"/>
                      <a:pt x="1912690" y="1342238"/>
                    </a:cubicBezTo>
                    <a:cubicBezTo>
                      <a:pt x="1928033" y="1326895"/>
                      <a:pt x="1950116" y="1295778"/>
                      <a:pt x="1963024" y="1275126"/>
                    </a:cubicBezTo>
                    <a:cubicBezTo>
                      <a:pt x="1971666" y="1261299"/>
                      <a:pt x="1981983" y="1248258"/>
                      <a:pt x="1988191" y="1233181"/>
                    </a:cubicBezTo>
                    <a:cubicBezTo>
                      <a:pt x="2075717" y="1020620"/>
                      <a:pt x="1988246" y="1199517"/>
                      <a:pt x="2038525" y="1098958"/>
                    </a:cubicBezTo>
                    <a:cubicBezTo>
                      <a:pt x="2054542" y="986841"/>
                      <a:pt x="2054539" y="1024367"/>
                      <a:pt x="2021747" y="847288"/>
                    </a:cubicBezTo>
                    <a:cubicBezTo>
                      <a:pt x="2019470" y="834991"/>
                      <a:pt x="2010048" y="825160"/>
                      <a:pt x="2004969" y="813732"/>
                    </a:cubicBezTo>
                    <a:cubicBezTo>
                      <a:pt x="1982887" y="764047"/>
                      <a:pt x="1991068" y="765111"/>
                      <a:pt x="1954635" y="713064"/>
                    </a:cubicBezTo>
                    <a:cubicBezTo>
                      <a:pt x="1947832" y="703345"/>
                      <a:pt x="1937857" y="696286"/>
                      <a:pt x="1929468" y="687897"/>
                    </a:cubicBezTo>
                    <a:cubicBezTo>
                      <a:pt x="1858381" y="510181"/>
                      <a:pt x="1967328" y="772006"/>
                      <a:pt x="1887523" y="612396"/>
                    </a:cubicBezTo>
                    <a:cubicBezTo>
                      <a:pt x="1855741" y="548831"/>
                      <a:pt x="1886646" y="552358"/>
                      <a:pt x="1837189" y="478172"/>
                    </a:cubicBezTo>
                    <a:cubicBezTo>
                      <a:pt x="1831596" y="469783"/>
                      <a:pt x="1825307" y="461819"/>
                      <a:pt x="1820411" y="453005"/>
                    </a:cubicBezTo>
                    <a:cubicBezTo>
                      <a:pt x="1811301" y="436607"/>
                      <a:pt x="1805315" y="418497"/>
                      <a:pt x="1795244" y="402671"/>
                    </a:cubicBezTo>
                    <a:cubicBezTo>
                      <a:pt x="1778843" y="376898"/>
                      <a:pt x="1688243" y="278332"/>
                      <a:pt x="1686187" y="276837"/>
                    </a:cubicBezTo>
                    <a:cubicBezTo>
                      <a:pt x="1623352" y="231139"/>
                      <a:pt x="1551880" y="198683"/>
                      <a:pt x="1484852" y="159391"/>
                    </a:cubicBezTo>
                    <a:cubicBezTo>
                      <a:pt x="1470785" y="151145"/>
                      <a:pt x="1458376" y="139380"/>
                      <a:pt x="1442907" y="134224"/>
                    </a:cubicBezTo>
                    <a:cubicBezTo>
                      <a:pt x="1426129" y="128631"/>
                      <a:pt x="1408994" y="124014"/>
                      <a:pt x="1392573" y="117446"/>
                    </a:cubicBezTo>
                    <a:cubicBezTo>
                      <a:pt x="1380962" y="112802"/>
                      <a:pt x="1369875" y="106873"/>
                      <a:pt x="1359017" y="100668"/>
                    </a:cubicBezTo>
                    <a:cubicBezTo>
                      <a:pt x="1350263" y="95666"/>
                      <a:pt x="1343211" y="87634"/>
                      <a:pt x="1333850" y="83890"/>
                    </a:cubicBezTo>
                    <a:cubicBezTo>
                      <a:pt x="1189312" y="26075"/>
                      <a:pt x="1337200" y="93497"/>
                      <a:pt x="1241571" y="58723"/>
                    </a:cubicBezTo>
                    <a:cubicBezTo>
                      <a:pt x="1221557" y="51445"/>
                      <a:pt x="1202788" y="41034"/>
                      <a:pt x="1182848" y="33556"/>
                    </a:cubicBezTo>
                    <a:cubicBezTo>
                      <a:pt x="1172010" y="29492"/>
                      <a:pt x="1100226" y="4067"/>
                      <a:pt x="1073791" y="0"/>
                    </a:cubicBezTo>
                    <a:lnTo>
                      <a:pt x="855677" y="33556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ko-KR" sz="1800" spc="-1" strike="noStrike">
                    <a:solidFill>
                      <a:srgbClr val="ffffff"/>
                    </a:solidFill>
                    <a:latin typeface="Microsoft GothicNeo Light"/>
                    <a:ea typeface="Microsoft GothicNeo Light"/>
                  </a:rPr>
                  <a:t>취업 준비</a:t>
                </a:r>
                <a:endParaRPr b="0" lang="en-US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900" spc="-1" strike="noStrike">
                    <a:solidFill>
                      <a:srgbClr val="ffffff"/>
                    </a:solidFill>
                    <a:latin typeface="Microsoft GothicNeo Light"/>
                    <a:ea typeface="Microsoft GothicNeo Light"/>
                  </a:rPr>
                  <a:t>내 인생</a:t>
                </a:r>
                <a:r>
                  <a:rPr b="0" lang="en-US" sz="900" spc="-1" strike="noStrike">
                    <a:solidFill>
                      <a:srgbClr val="ffffff"/>
                    </a:solidFill>
                    <a:latin typeface="Microsoft GothicNeo Light"/>
                    <a:ea typeface="Microsoft GothicNeo Light"/>
                  </a:rPr>
                  <a:t>…</a:t>
                </a:r>
                <a:endParaRPr b="0" lang="en-US" sz="9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900" spc="-1" strike="noStrike">
                    <a:solidFill>
                      <a:srgbClr val="ffffff"/>
                    </a:solidFill>
                    <a:latin typeface="Microsoft GothicNeo Light"/>
                    <a:ea typeface="Microsoft GothicNeo Light"/>
                  </a:rPr>
                  <a:t>희망 찬 미래를 위해…</a:t>
                </a:r>
                <a:endParaRPr b="0" lang="en-US" sz="9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900" spc="-1" strike="noStrike">
                    <a:solidFill>
                      <a:srgbClr val="ffffff"/>
                    </a:solidFill>
                    <a:latin typeface="Microsoft GothicNeo Light"/>
                    <a:ea typeface="Microsoft GothicNeo Light"/>
                  </a:rPr>
                  <a:t>팀플 열심히… 해야겠…</a:t>
                </a:r>
                <a:r>
                  <a:rPr b="0" lang="en-US" sz="900" spc="-1" strike="noStrike">
                    <a:solidFill>
                      <a:srgbClr val="ffffff"/>
                    </a:solidFill>
                    <a:latin typeface="Microsoft GothicNeo Light"/>
                    <a:ea typeface="Microsoft GothicNeo Light"/>
                  </a:rPr>
                  <a:t>.</a:t>
                </a:r>
                <a:endParaRPr b="0" lang="en-US" sz="9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900" spc="-1" strike="noStrike">
                    <a:solidFill>
                      <a:srgbClr val="ffffff"/>
                    </a:solidFill>
                    <a:latin typeface="Microsoft GothicNeo Light"/>
                    <a:ea typeface="Microsoft GothicNeo Light"/>
                  </a:rPr>
                  <a:t>아이고… 집…</a:t>
                </a:r>
                <a:r>
                  <a:rPr b="0" lang="en-US" sz="900" spc="-1" strike="noStrike">
                    <a:solidFill>
                      <a:srgbClr val="ffffff"/>
                    </a:solidFill>
                    <a:latin typeface="Microsoft GothicNeo Light"/>
                    <a:ea typeface="Microsoft GothicNeo Light"/>
                  </a:rPr>
                  <a:t>. </a:t>
                </a:r>
                <a:r>
                  <a:rPr b="0" lang="ko-KR" sz="900" spc="-1" strike="noStrike">
                    <a:solidFill>
                      <a:srgbClr val="ffffff"/>
                    </a:solidFill>
                    <a:latin typeface="Microsoft GothicNeo Light"/>
                    <a:ea typeface="Microsoft GothicNeo Light"/>
                  </a:rPr>
                  <a:t>가고 싶다…</a:t>
                </a:r>
                <a:endParaRPr b="0" lang="en-US" sz="900" spc="-1" strike="noStrike">
                  <a:latin typeface="Arial"/>
                </a:endParaRPr>
              </a:p>
            </p:txBody>
          </p:sp>
          <p:sp>
            <p:nvSpPr>
              <p:cNvPr id="275" name="CustomShape 48"/>
              <p:cNvSpPr/>
              <p:nvPr/>
            </p:nvSpPr>
            <p:spPr>
              <a:xfrm rot="4266600">
                <a:off x="8475480" y="2311560"/>
                <a:ext cx="819720" cy="743760"/>
              </a:xfrm>
              <a:custGeom>
                <a:avLst/>
                <a:gdLst/>
                <a:ahLst/>
                <a:rect l="l" t="t" r="r" b="b"/>
                <a:pathLst>
                  <a:path w="738742" h="481998">
                    <a:moveTo>
                      <a:pt x="386404" y="54159"/>
                    </a:moveTo>
                    <a:lnTo>
                      <a:pt x="386404" y="54159"/>
                    </a:lnTo>
                    <a:cubicBezTo>
                      <a:pt x="341663" y="42974"/>
                      <a:pt x="297403" y="29648"/>
                      <a:pt x="252180" y="20603"/>
                    </a:cubicBezTo>
                    <a:cubicBezTo>
                      <a:pt x="201564" y="10480"/>
                      <a:pt x="223762" y="16723"/>
                      <a:pt x="185068" y="3825"/>
                    </a:cubicBezTo>
                    <a:cubicBezTo>
                      <a:pt x="8540" y="14209"/>
                      <a:pt x="69380" y="-30709"/>
                      <a:pt x="25678" y="45770"/>
                    </a:cubicBezTo>
                    <a:cubicBezTo>
                      <a:pt x="20676" y="54524"/>
                      <a:pt x="14493" y="62548"/>
                      <a:pt x="8900" y="70937"/>
                    </a:cubicBezTo>
                    <a:cubicBezTo>
                      <a:pt x="6104" y="84919"/>
                      <a:pt x="-2117" y="98868"/>
                      <a:pt x="511" y="112882"/>
                    </a:cubicBezTo>
                    <a:cubicBezTo>
                      <a:pt x="4977" y="136703"/>
                      <a:pt x="34495" y="218833"/>
                      <a:pt x="59234" y="247106"/>
                    </a:cubicBezTo>
                    <a:cubicBezTo>
                      <a:pt x="68441" y="257628"/>
                      <a:pt x="82268" y="263066"/>
                      <a:pt x="92790" y="272273"/>
                    </a:cubicBezTo>
                    <a:cubicBezTo>
                      <a:pt x="104695" y="282690"/>
                      <a:pt x="116052" y="293819"/>
                      <a:pt x="126346" y="305829"/>
                    </a:cubicBezTo>
                    <a:cubicBezTo>
                      <a:pt x="149651" y="333018"/>
                      <a:pt x="162750" y="371295"/>
                      <a:pt x="193457" y="389719"/>
                    </a:cubicBezTo>
                    <a:cubicBezTo>
                      <a:pt x="221420" y="406497"/>
                      <a:pt x="247069" y="427942"/>
                      <a:pt x="277347" y="440053"/>
                    </a:cubicBezTo>
                    <a:cubicBezTo>
                      <a:pt x="305145" y="451172"/>
                      <a:pt x="340906" y="466429"/>
                      <a:pt x="369626" y="473609"/>
                    </a:cubicBezTo>
                    <a:cubicBezTo>
                      <a:pt x="386128" y="477734"/>
                      <a:pt x="403182" y="479202"/>
                      <a:pt x="419960" y="481998"/>
                    </a:cubicBezTo>
                    <a:cubicBezTo>
                      <a:pt x="495461" y="476405"/>
                      <a:pt x="571419" y="475226"/>
                      <a:pt x="646463" y="465220"/>
                    </a:cubicBezTo>
                    <a:cubicBezTo>
                      <a:pt x="656457" y="463887"/>
                      <a:pt x="662876" y="453444"/>
                      <a:pt x="671630" y="448442"/>
                    </a:cubicBezTo>
                    <a:cubicBezTo>
                      <a:pt x="705750" y="428945"/>
                      <a:pt x="702041" y="432450"/>
                      <a:pt x="738742" y="423275"/>
                    </a:cubicBezTo>
                    <a:cubicBezTo>
                      <a:pt x="714115" y="226261"/>
                      <a:pt x="755525" y="334358"/>
                      <a:pt x="696797" y="263884"/>
                    </a:cubicBezTo>
                    <a:cubicBezTo>
                      <a:pt x="690342" y="256139"/>
                      <a:pt x="688408" y="244310"/>
                      <a:pt x="680019" y="238717"/>
                    </a:cubicBezTo>
                    <a:cubicBezTo>
                      <a:pt x="670426" y="232322"/>
                      <a:pt x="657648" y="233124"/>
                      <a:pt x="646463" y="230328"/>
                    </a:cubicBezTo>
                    <a:cubicBezTo>
                      <a:pt x="635278" y="219143"/>
                      <a:pt x="626321" y="205156"/>
                      <a:pt x="612907" y="196772"/>
                    </a:cubicBezTo>
                    <a:cubicBezTo>
                      <a:pt x="603130" y="190661"/>
                      <a:pt x="590394" y="191696"/>
                      <a:pt x="579351" y="188383"/>
                    </a:cubicBezTo>
                    <a:cubicBezTo>
                      <a:pt x="562411" y="183301"/>
                      <a:pt x="545795" y="177198"/>
                      <a:pt x="529017" y="171605"/>
                    </a:cubicBezTo>
                    <a:cubicBezTo>
                      <a:pt x="439670" y="100128"/>
                      <a:pt x="524228" y="165788"/>
                      <a:pt x="461905" y="121271"/>
                    </a:cubicBezTo>
                    <a:cubicBezTo>
                      <a:pt x="450528" y="113144"/>
                      <a:pt x="440488" y="103041"/>
                      <a:pt x="428349" y="96104"/>
                    </a:cubicBezTo>
                    <a:cubicBezTo>
                      <a:pt x="420671" y="91717"/>
                      <a:pt x="411091" y="91670"/>
                      <a:pt x="403182" y="87715"/>
                    </a:cubicBezTo>
                    <a:cubicBezTo>
                      <a:pt x="394164" y="83206"/>
                      <a:pt x="389200" y="59752"/>
                      <a:pt x="386404" y="54159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</p:sp>
          <p:sp>
            <p:nvSpPr>
              <p:cNvPr id="276" name="CustomShape 49"/>
              <p:cNvSpPr/>
              <p:nvPr/>
            </p:nvSpPr>
            <p:spPr>
              <a:xfrm rot="20271600">
                <a:off x="9458280" y="3368880"/>
                <a:ext cx="931680" cy="540000"/>
              </a:xfrm>
              <a:custGeom>
                <a:avLst/>
                <a:gdLst/>
                <a:ahLst/>
                <a:rect l="l" t="t" r="r" b="b"/>
                <a:pathLst>
                  <a:path w="738742" h="481998">
                    <a:moveTo>
                      <a:pt x="386404" y="54159"/>
                    </a:moveTo>
                    <a:lnTo>
                      <a:pt x="386404" y="54159"/>
                    </a:lnTo>
                    <a:cubicBezTo>
                      <a:pt x="341663" y="42974"/>
                      <a:pt x="297403" y="29648"/>
                      <a:pt x="252180" y="20603"/>
                    </a:cubicBezTo>
                    <a:cubicBezTo>
                      <a:pt x="201564" y="10480"/>
                      <a:pt x="223762" y="16723"/>
                      <a:pt x="185068" y="3825"/>
                    </a:cubicBezTo>
                    <a:cubicBezTo>
                      <a:pt x="8540" y="14209"/>
                      <a:pt x="69380" y="-30709"/>
                      <a:pt x="25678" y="45770"/>
                    </a:cubicBezTo>
                    <a:cubicBezTo>
                      <a:pt x="20676" y="54524"/>
                      <a:pt x="14493" y="62548"/>
                      <a:pt x="8900" y="70937"/>
                    </a:cubicBezTo>
                    <a:cubicBezTo>
                      <a:pt x="6104" y="84919"/>
                      <a:pt x="-2117" y="98868"/>
                      <a:pt x="511" y="112882"/>
                    </a:cubicBezTo>
                    <a:cubicBezTo>
                      <a:pt x="4977" y="136703"/>
                      <a:pt x="34495" y="218833"/>
                      <a:pt x="59234" y="247106"/>
                    </a:cubicBezTo>
                    <a:cubicBezTo>
                      <a:pt x="68441" y="257628"/>
                      <a:pt x="82268" y="263066"/>
                      <a:pt x="92790" y="272273"/>
                    </a:cubicBezTo>
                    <a:cubicBezTo>
                      <a:pt x="104695" y="282690"/>
                      <a:pt x="116052" y="293819"/>
                      <a:pt x="126346" y="305829"/>
                    </a:cubicBezTo>
                    <a:cubicBezTo>
                      <a:pt x="149651" y="333018"/>
                      <a:pt x="162750" y="371295"/>
                      <a:pt x="193457" y="389719"/>
                    </a:cubicBezTo>
                    <a:cubicBezTo>
                      <a:pt x="221420" y="406497"/>
                      <a:pt x="247069" y="427942"/>
                      <a:pt x="277347" y="440053"/>
                    </a:cubicBezTo>
                    <a:cubicBezTo>
                      <a:pt x="305145" y="451172"/>
                      <a:pt x="340906" y="466429"/>
                      <a:pt x="369626" y="473609"/>
                    </a:cubicBezTo>
                    <a:cubicBezTo>
                      <a:pt x="386128" y="477734"/>
                      <a:pt x="403182" y="479202"/>
                      <a:pt x="419960" y="481998"/>
                    </a:cubicBezTo>
                    <a:cubicBezTo>
                      <a:pt x="495461" y="476405"/>
                      <a:pt x="571419" y="475226"/>
                      <a:pt x="646463" y="465220"/>
                    </a:cubicBezTo>
                    <a:cubicBezTo>
                      <a:pt x="656457" y="463887"/>
                      <a:pt x="662876" y="453444"/>
                      <a:pt x="671630" y="448442"/>
                    </a:cubicBezTo>
                    <a:cubicBezTo>
                      <a:pt x="705750" y="428945"/>
                      <a:pt x="702041" y="432450"/>
                      <a:pt x="738742" y="423275"/>
                    </a:cubicBezTo>
                    <a:cubicBezTo>
                      <a:pt x="714115" y="226261"/>
                      <a:pt x="755525" y="334358"/>
                      <a:pt x="696797" y="263884"/>
                    </a:cubicBezTo>
                    <a:cubicBezTo>
                      <a:pt x="690342" y="256139"/>
                      <a:pt x="688408" y="244310"/>
                      <a:pt x="680019" y="238717"/>
                    </a:cubicBezTo>
                    <a:cubicBezTo>
                      <a:pt x="670426" y="232322"/>
                      <a:pt x="657648" y="233124"/>
                      <a:pt x="646463" y="230328"/>
                    </a:cubicBezTo>
                    <a:cubicBezTo>
                      <a:pt x="635278" y="219143"/>
                      <a:pt x="626321" y="205156"/>
                      <a:pt x="612907" y="196772"/>
                    </a:cubicBezTo>
                    <a:cubicBezTo>
                      <a:pt x="603130" y="190661"/>
                      <a:pt x="590394" y="191696"/>
                      <a:pt x="579351" y="188383"/>
                    </a:cubicBezTo>
                    <a:cubicBezTo>
                      <a:pt x="562411" y="183301"/>
                      <a:pt x="545795" y="177198"/>
                      <a:pt x="529017" y="171605"/>
                    </a:cubicBezTo>
                    <a:cubicBezTo>
                      <a:pt x="439670" y="100128"/>
                      <a:pt x="524228" y="165788"/>
                      <a:pt x="461905" y="121271"/>
                    </a:cubicBezTo>
                    <a:cubicBezTo>
                      <a:pt x="450528" y="113144"/>
                      <a:pt x="440488" y="103041"/>
                      <a:pt x="428349" y="96104"/>
                    </a:cubicBezTo>
                    <a:cubicBezTo>
                      <a:pt x="420671" y="91717"/>
                      <a:pt x="411091" y="91670"/>
                      <a:pt x="403182" y="87715"/>
                    </a:cubicBezTo>
                    <a:cubicBezTo>
                      <a:pt x="394164" y="83206"/>
                      <a:pt x="389200" y="59752"/>
                      <a:pt x="386404" y="54159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</p:sp>
          <p:sp>
            <p:nvSpPr>
              <p:cNvPr id="277" name="CustomShape 50"/>
              <p:cNvSpPr/>
              <p:nvPr/>
            </p:nvSpPr>
            <p:spPr>
              <a:xfrm>
                <a:off x="8509320" y="2427480"/>
                <a:ext cx="600120" cy="51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ko-KR" sz="18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휴식</a:t>
                </a:r>
                <a:endParaRPr b="0" lang="en-US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ko-KR" sz="10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집</a:t>
                </a:r>
                <a:r>
                  <a:rPr b="0" lang="en-US" sz="10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…</a:t>
                </a:r>
                <a:endParaRPr b="0" lang="en-US" sz="1000" spc="-1" strike="noStrike">
                  <a:latin typeface="Arial"/>
                </a:endParaRPr>
              </a:p>
            </p:txBody>
          </p:sp>
          <p:sp>
            <p:nvSpPr>
              <p:cNvPr id="278" name="CustomShape 51"/>
              <p:cNvSpPr/>
              <p:nvPr/>
            </p:nvSpPr>
            <p:spPr>
              <a:xfrm>
                <a:off x="9496080" y="3541680"/>
                <a:ext cx="83808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ko-KR" sz="1400" spc="-1" strike="noStrike">
                    <a:solidFill>
                      <a:srgbClr val="000000"/>
                    </a:solidFill>
                    <a:latin typeface="Microsoft GothicNeo Light"/>
                    <a:ea typeface="Microsoft GothicNeo Light"/>
                  </a:rPr>
                  <a:t>자기개발</a:t>
                </a:r>
                <a:endParaRPr b="0" lang="en-US" sz="1400" spc="-1" strike="noStrike">
                  <a:latin typeface="Arial"/>
                </a:endParaRPr>
              </a:p>
            </p:txBody>
          </p:sp>
        </p:grpSp>
      </p:grpSp>
      <p:sp>
        <p:nvSpPr>
          <p:cNvPr id="279" name="CustomShape 52"/>
          <p:cNvSpPr/>
          <p:nvPr/>
        </p:nvSpPr>
        <p:spPr>
          <a:xfrm>
            <a:off x="4046040" y="3647520"/>
            <a:ext cx="811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박민수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53"/>
          <p:cNvSpPr/>
          <p:nvPr/>
        </p:nvSpPr>
        <p:spPr>
          <a:xfrm>
            <a:off x="6573240" y="2320200"/>
            <a:ext cx="811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임용재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CustomShape 54"/>
          <p:cNvSpPr/>
          <p:nvPr/>
        </p:nvSpPr>
        <p:spPr>
          <a:xfrm>
            <a:off x="8553240" y="3634920"/>
            <a:ext cx="811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김정현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1"/>
          <p:cNvGrpSpPr/>
          <p:nvPr/>
        </p:nvGrpSpPr>
        <p:grpSpPr>
          <a:xfrm>
            <a:off x="1222200" y="537840"/>
            <a:ext cx="9703080" cy="5862240"/>
            <a:chOff x="1222200" y="537840"/>
            <a:chExt cx="9703080" cy="5862240"/>
          </a:xfrm>
        </p:grpSpPr>
        <p:sp>
          <p:nvSpPr>
            <p:cNvPr id="283" name="CustomShape 2"/>
            <p:cNvSpPr/>
            <p:nvPr/>
          </p:nvSpPr>
          <p:spPr>
            <a:xfrm>
              <a:off x="1222200" y="1337400"/>
              <a:ext cx="9703080" cy="5062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CustomShape 3"/>
            <p:cNvSpPr/>
            <p:nvPr/>
          </p:nvSpPr>
          <p:spPr>
            <a:xfrm>
              <a:off x="1222200" y="537840"/>
              <a:ext cx="9703080" cy="40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grpSp>
        <p:nvGrpSpPr>
          <p:cNvPr id="285" name="Group 4"/>
          <p:cNvGrpSpPr/>
          <p:nvPr/>
        </p:nvGrpSpPr>
        <p:grpSpPr>
          <a:xfrm>
            <a:off x="1869120" y="4738320"/>
            <a:ext cx="1275480" cy="1773000"/>
            <a:chOff x="1869120" y="4738320"/>
            <a:chExt cx="1275480" cy="1773000"/>
          </a:xfrm>
        </p:grpSpPr>
        <p:pic>
          <p:nvPicPr>
            <p:cNvPr id="286" name="그래픽 39" descr="두 손을 모으고 있는 여자"/>
            <p:cNvPicPr/>
            <p:nvPr/>
          </p:nvPicPr>
          <p:blipFill>
            <a:blip r:embed="rId1"/>
            <a:stretch/>
          </p:blipFill>
          <p:spPr>
            <a:xfrm>
              <a:off x="1869120" y="5330880"/>
              <a:ext cx="1275480" cy="11804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87" name="Group 5"/>
            <p:cNvGrpSpPr/>
            <p:nvPr/>
          </p:nvGrpSpPr>
          <p:grpSpPr>
            <a:xfrm>
              <a:off x="2076840" y="4738320"/>
              <a:ext cx="818280" cy="1143000"/>
              <a:chOff x="2076840" y="4738320"/>
              <a:chExt cx="818280" cy="1143000"/>
            </a:xfrm>
          </p:grpSpPr>
          <p:pic>
            <p:nvPicPr>
              <p:cNvPr id="288" name="그래픽 13" descr="앞머리가 있는 소녀"/>
              <p:cNvPicPr/>
              <p:nvPr/>
            </p:nvPicPr>
            <p:blipFill>
              <a:blip r:embed="rId2"/>
              <a:stretch/>
            </p:blipFill>
            <p:spPr>
              <a:xfrm>
                <a:off x="2076840" y="4738320"/>
                <a:ext cx="818280" cy="1143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89" name="그래픽 21" descr="큰 눈을 가진 행복한 얼굴"/>
              <p:cNvPicPr/>
              <p:nvPr/>
            </p:nvPicPr>
            <p:blipFill>
              <a:blip r:embed="rId3"/>
              <a:stretch/>
            </p:blipFill>
            <p:spPr>
              <a:xfrm>
                <a:off x="2427840" y="5046480"/>
                <a:ext cx="351720" cy="3326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290" name="Group 6"/>
          <p:cNvGrpSpPr/>
          <p:nvPr/>
        </p:nvGrpSpPr>
        <p:grpSpPr>
          <a:xfrm>
            <a:off x="6437520" y="4738320"/>
            <a:ext cx="1403640" cy="1748160"/>
            <a:chOff x="6437520" y="4738320"/>
            <a:chExt cx="1403640" cy="1748160"/>
          </a:xfrm>
        </p:grpSpPr>
        <p:pic>
          <p:nvPicPr>
            <p:cNvPr id="291" name="그래픽 41" descr="평화를 나타내는 손가락 사인을 하는 여자"/>
            <p:cNvPicPr/>
            <p:nvPr/>
          </p:nvPicPr>
          <p:blipFill>
            <a:blip r:embed="rId4"/>
            <a:stretch/>
          </p:blipFill>
          <p:spPr>
            <a:xfrm>
              <a:off x="6437520" y="5198040"/>
              <a:ext cx="1403640" cy="12884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92" name="Group 7"/>
            <p:cNvGrpSpPr/>
            <p:nvPr/>
          </p:nvGrpSpPr>
          <p:grpSpPr>
            <a:xfrm>
              <a:off x="6817680" y="4738320"/>
              <a:ext cx="644040" cy="742320"/>
              <a:chOff x="6817680" y="4738320"/>
              <a:chExt cx="644040" cy="742320"/>
            </a:xfrm>
          </p:grpSpPr>
          <p:pic>
            <p:nvPicPr>
              <p:cNvPr id="293" name="그래픽 15" descr="짧은 머리를 한 아이"/>
              <p:cNvPicPr/>
              <p:nvPr/>
            </p:nvPicPr>
            <p:blipFill>
              <a:blip r:embed="rId5"/>
              <a:stretch/>
            </p:blipFill>
            <p:spPr>
              <a:xfrm>
                <a:off x="6817680" y="4738320"/>
                <a:ext cx="644040" cy="7423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4" name="그래픽 25" descr="먹는 얼굴"/>
              <p:cNvPicPr/>
              <p:nvPr/>
            </p:nvPicPr>
            <p:blipFill>
              <a:blip r:embed="rId6"/>
              <a:stretch/>
            </p:blipFill>
            <p:spPr>
              <a:xfrm>
                <a:off x="7002000" y="5020200"/>
                <a:ext cx="377640" cy="3855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295" name="Group 8"/>
          <p:cNvGrpSpPr/>
          <p:nvPr/>
        </p:nvGrpSpPr>
        <p:grpSpPr>
          <a:xfrm>
            <a:off x="8731800" y="4738320"/>
            <a:ext cx="1304280" cy="1747800"/>
            <a:chOff x="8731800" y="4738320"/>
            <a:chExt cx="1304280" cy="1747800"/>
          </a:xfrm>
        </p:grpSpPr>
        <p:pic>
          <p:nvPicPr>
            <p:cNvPr id="296" name="그래픽 45" descr="재킷을 입은 남자"/>
            <p:cNvPicPr/>
            <p:nvPr/>
          </p:nvPicPr>
          <p:blipFill>
            <a:blip r:embed="rId7"/>
            <a:stretch/>
          </p:blipFill>
          <p:spPr>
            <a:xfrm>
              <a:off x="8731800" y="5220000"/>
              <a:ext cx="1304280" cy="12661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97" name="Group 9"/>
            <p:cNvGrpSpPr/>
            <p:nvPr/>
          </p:nvGrpSpPr>
          <p:grpSpPr>
            <a:xfrm>
              <a:off x="9113040" y="4738320"/>
              <a:ext cx="626400" cy="672840"/>
              <a:chOff x="9113040" y="4738320"/>
              <a:chExt cx="626400" cy="672840"/>
            </a:xfrm>
          </p:grpSpPr>
          <p:pic>
            <p:nvPicPr>
              <p:cNvPr id="298" name="그래픽 17" descr="곱슬 머리를 가진 소년"/>
              <p:cNvPicPr/>
              <p:nvPr/>
            </p:nvPicPr>
            <p:blipFill>
              <a:blip r:embed="rId8"/>
              <a:stretch/>
            </p:blipFill>
            <p:spPr>
              <a:xfrm>
                <a:off x="9113040" y="4738320"/>
                <a:ext cx="598320" cy="672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9" name="그래픽 27" descr="눈썹이 하나 있는 얼굴"/>
              <p:cNvPicPr/>
              <p:nvPr/>
            </p:nvPicPr>
            <p:blipFill>
              <a:blip r:embed="rId9"/>
              <a:stretch/>
            </p:blipFill>
            <p:spPr>
              <a:xfrm>
                <a:off x="9359280" y="5064480"/>
                <a:ext cx="304200" cy="257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00" name="그래픽 31" descr="둥근 안경"/>
              <p:cNvPicPr/>
              <p:nvPr/>
            </p:nvPicPr>
            <p:blipFill>
              <a:blip r:embed="rId10"/>
              <a:stretch/>
            </p:blipFill>
            <p:spPr>
              <a:xfrm>
                <a:off x="9149760" y="5011920"/>
                <a:ext cx="589680" cy="20880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01" name="CustomShape 10"/>
          <p:cNvSpPr/>
          <p:nvPr/>
        </p:nvSpPr>
        <p:spPr>
          <a:xfrm>
            <a:off x="1222200" y="184320"/>
            <a:ext cx="30121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2. </a:t>
            </a:r>
            <a:r>
              <a:rPr b="0" lang="ko-KR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아이디어 구체화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2" name="CustomShape 11"/>
          <p:cNvSpPr/>
          <p:nvPr/>
        </p:nvSpPr>
        <p:spPr>
          <a:xfrm>
            <a:off x="9367920" y="68040"/>
            <a:ext cx="2301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STEP_02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3" name="CustomShape 12"/>
          <p:cNvSpPr/>
          <p:nvPr/>
        </p:nvSpPr>
        <p:spPr>
          <a:xfrm>
            <a:off x="4574880" y="4453560"/>
            <a:ext cx="305640" cy="225720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3"/>
          <p:cNvSpPr/>
          <p:nvPr/>
        </p:nvSpPr>
        <p:spPr>
          <a:xfrm>
            <a:off x="2401920" y="4498920"/>
            <a:ext cx="305640" cy="225720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14"/>
          <p:cNvSpPr/>
          <p:nvPr/>
        </p:nvSpPr>
        <p:spPr>
          <a:xfrm>
            <a:off x="6996600" y="4491360"/>
            <a:ext cx="305640" cy="225720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15"/>
          <p:cNvSpPr/>
          <p:nvPr/>
        </p:nvSpPr>
        <p:spPr>
          <a:xfrm>
            <a:off x="9281160" y="4470840"/>
            <a:ext cx="305640" cy="225720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6"/>
          <p:cNvSpPr/>
          <p:nvPr/>
        </p:nvSpPr>
        <p:spPr>
          <a:xfrm>
            <a:off x="997920" y="543240"/>
            <a:ext cx="9313920" cy="38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제안 배경에 대한 통계자료 수집</a:t>
            </a:r>
            <a:endParaRPr b="0" lang="en-US" sz="1200" spc="-1" strike="noStrike">
              <a:latin typeface="Arial"/>
            </a:endParaRPr>
          </a:p>
          <a:p>
            <a:pPr marL="4572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고시원 선호 이유 자료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/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시각화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&gt;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분석 결과 정리</a:t>
            </a:r>
            <a:endParaRPr b="0" lang="en-US" sz="1200" spc="-1" strike="noStrike">
              <a:latin typeface="Arial"/>
            </a:endParaRPr>
          </a:p>
          <a:p>
            <a:pPr marL="4572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인 가구 증가 통계청 자료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/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시각화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&gt;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분석 결과 정리</a:t>
            </a: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고시원 수요조사</a:t>
            </a:r>
            <a:endParaRPr b="0" lang="en-US" sz="1200" spc="-1" strike="noStrike">
              <a:latin typeface="Arial"/>
            </a:endParaRPr>
          </a:p>
          <a:p>
            <a:pPr marL="4572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현재 장사하고 있는 고시원의 모든 매물  긁어오기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/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중복 데이터 제거</a:t>
            </a:r>
            <a:endParaRPr b="0" lang="en-US" sz="1200" spc="-1" strike="noStrike">
              <a:latin typeface="Arial"/>
            </a:endParaRPr>
          </a:p>
          <a:p>
            <a:pPr marL="4572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고시원 수요조사를 통해 가져온 데이터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.csv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파일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/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각 고시원마다 공실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방갯수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*100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해서 공실률 산출</a:t>
            </a:r>
            <a:endParaRPr b="0" lang="en-US" sz="1200" spc="-1" strike="noStrike">
              <a:latin typeface="Arial"/>
            </a:endParaRPr>
          </a:p>
          <a:p>
            <a:pPr marL="4572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선호되는 지역 추리기</a:t>
            </a:r>
            <a:endParaRPr b="0" lang="en-US" sz="1200" spc="-1" strike="noStrike">
              <a:latin typeface="Arial"/>
            </a:endParaRPr>
          </a:p>
          <a:p>
            <a:pPr marL="4572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공실률 낮은 순으로 서울 지역 구 나열 후 결과 분석</a:t>
            </a:r>
            <a:endParaRPr b="0" lang="en-US" sz="1200" spc="-1" strike="noStrike">
              <a:latin typeface="Arial"/>
            </a:endParaRPr>
          </a:p>
          <a:p>
            <a:pPr marL="4572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선호되는 지역 중에서 대학교와 같이 변동성이 있는 곳들은 또 제외하기</a:t>
            </a: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시즌별로 공실률이 다를 수 있기 때문에 수익성에 변동성이 클 가능성이 있기 때문이다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.)</a:t>
            </a: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수익성 계산</a:t>
            </a:r>
            <a:endParaRPr b="0" lang="en-US" sz="1200" spc="-1" strike="noStrike">
              <a:latin typeface="Arial"/>
            </a:endParaRPr>
          </a:p>
          <a:p>
            <a:pPr lvl="1" marL="4572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매물의 수익성 계산하기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/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손익분기점 계산</a:t>
            </a:r>
            <a:endParaRPr b="0" lang="en-US" sz="1200" spc="-1" strike="noStrike">
              <a:latin typeface="Arial"/>
            </a:endParaRPr>
          </a:p>
          <a:p>
            <a:pPr lvl="1" marL="4572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서론에서 추린 매물들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/ 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위에서 만든 수식 적용해서 손익분기점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기간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원금 회수비용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그 이후 연 수익률 퍼센트 컬럼 정리해서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csv </a:t>
            </a: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저장하기</a:t>
            </a: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ko-KR" sz="1200" spc="-1" strike="noStrike">
                <a:solidFill>
                  <a:srgbClr val="000000"/>
                </a:solidFill>
                <a:latin typeface="Arial"/>
                <a:ea typeface="DejaVu Sans"/>
              </a:rPr>
              <a:t>위 서론과 본론을 통해 선호되는 지역구와 그 안에서 리스크가 적고 최적의 매물이 어떤 것인지 가장 합리적인 매물 찾기</a:t>
            </a:r>
            <a:br/>
            <a:endParaRPr b="0" lang="en-US" sz="1200" spc="-1" strike="noStrike">
              <a:latin typeface="Arial"/>
            </a:endParaRPr>
          </a:p>
        </p:txBody>
      </p:sp>
      <p:sp>
        <p:nvSpPr>
          <p:cNvPr id="308" name="CustomShape 17"/>
          <p:cNvSpPr/>
          <p:nvPr/>
        </p:nvSpPr>
        <p:spPr>
          <a:xfrm>
            <a:off x="4458240" y="4203000"/>
            <a:ext cx="509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기술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9" name="CustomShape 18"/>
          <p:cNvSpPr/>
          <p:nvPr/>
        </p:nvSpPr>
        <p:spPr>
          <a:xfrm>
            <a:off x="2300040" y="4203000"/>
            <a:ext cx="509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0" name="CustomShape 19"/>
          <p:cNvSpPr/>
          <p:nvPr/>
        </p:nvSpPr>
        <p:spPr>
          <a:xfrm>
            <a:off x="6872760" y="4044600"/>
            <a:ext cx="5097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현실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경험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1" name="CustomShape 20"/>
          <p:cNvSpPr/>
          <p:nvPr/>
        </p:nvSpPr>
        <p:spPr>
          <a:xfrm>
            <a:off x="9168120" y="4179600"/>
            <a:ext cx="5428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계획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2" name="CustomShape 21"/>
          <p:cNvSpPr/>
          <p:nvPr/>
        </p:nvSpPr>
        <p:spPr>
          <a:xfrm>
            <a:off x="9168120" y="805320"/>
            <a:ext cx="1244880" cy="4856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서론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22"/>
          <p:cNvSpPr/>
          <p:nvPr/>
        </p:nvSpPr>
        <p:spPr>
          <a:xfrm>
            <a:off x="9171720" y="1936800"/>
            <a:ext cx="1244880" cy="4856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본론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4" name="CustomShape 23"/>
          <p:cNvSpPr/>
          <p:nvPr/>
        </p:nvSpPr>
        <p:spPr>
          <a:xfrm>
            <a:off x="9171720" y="3115080"/>
            <a:ext cx="1244880" cy="4856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결론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15" name="Group 24"/>
          <p:cNvGrpSpPr/>
          <p:nvPr/>
        </p:nvGrpSpPr>
        <p:grpSpPr>
          <a:xfrm>
            <a:off x="4096080" y="4689720"/>
            <a:ext cx="1294560" cy="1810800"/>
            <a:chOff x="4096080" y="4689720"/>
            <a:chExt cx="1294560" cy="1810800"/>
          </a:xfrm>
        </p:grpSpPr>
        <p:pic>
          <p:nvPicPr>
            <p:cNvPr id="316" name="그래픽 49_0" descr="터틀넥을 입은 여자"/>
            <p:cNvPicPr/>
            <p:nvPr/>
          </p:nvPicPr>
          <p:blipFill>
            <a:blip r:embed="rId11"/>
            <a:stretch/>
          </p:blipFill>
          <p:spPr>
            <a:xfrm>
              <a:off x="4096080" y="5291640"/>
              <a:ext cx="1294560" cy="1208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17" name="Group 25"/>
            <p:cNvGrpSpPr/>
            <p:nvPr/>
          </p:nvGrpSpPr>
          <p:grpSpPr>
            <a:xfrm>
              <a:off x="4444560" y="4689720"/>
              <a:ext cx="666360" cy="723240"/>
              <a:chOff x="4444560" y="4689720"/>
              <a:chExt cx="666360" cy="723240"/>
            </a:xfrm>
          </p:grpSpPr>
          <p:pic>
            <p:nvPicPr>
              <p:cNvPr id="318" name="그래픽 19_0" descr="곱슬 머리를 가진 아이"/>
              <p:cNvPicPr/>
              <p:nvPr/>
            </p:nvPicPr>
            <p:blipFill>
              <a:blip r:embed="rId12"/>
              <a:stretch/>
            </p:blipFill>
            <p:spPr>
              <a:xfrm>
                <a:off x="4444560" y="4689720"/>
                <a:ext cx="656640" cy="7232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9" name="그래픽 23_0" descr="눈을 감고 웃는 얼굴"/>
              <p:cNvPicPr/>
              <p:nvPr/>
            </p:nvPicPr>
            <p:blipFill>
              <a:blip r:embed="rId13"/>
              <a:stretch/>
            </p:blipFill>
            <p:spPr>
              <a:xfrm>
                <a:off x="4719960" y="4976280"/>
                <a:ext cx="304200" cy="3326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0" name="그래픽 29_0" descr="네모난 안경"/>
              <p:cNvPicPr/>
              <p:nvPr/>
            </p:nvPicPr>
            <p:blipFill>
              <a:blip r:embed="rId14"/>
              <a:stretch/>
            </p:blipFill>
            <p:spPr>
              <a:xfrm>
                <a:off x="4464000" y="4976280"/>
                <a:ext cx="646920" cy="21852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1"/>
          <p:cNvGrpSpPr/>
          <p:nvPr/>
        </p:nvGrpSpPr>
        <p:grpSpPr>
          <a:xfrm>
            <a:off x="1222200" y="537840"/>
            <a:ext cx="9703080" cy="5862240"/>
            <a:chOff x="1222200" y="537840"/>
            <a:chExt cx="9703080" cy="5862240"/>
          </a:xfrm>
        </p:grpSpPr>
        <p:sp>
          <p:nvSpPr>
            <p:cNvPr id="322" name="CustomShape 2"/>
            <p:cNvSpPr/>
            <p:nvPr/>
          </p:nvSpPr>
          <p:spPr>
            <a:xfrm>
              <a:off x="1222200" y="1337400"/>
              <a:ext cx="9703080" cy="5062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3" name="CustomShape 3"/>
            <p:cNvSpPr/>
            <p:nvPr/>
          </p:nvSpPr>
          <p:spPr>
            <a:xfrm>
              <a:off x="1222200" y="537840"/>
              <a:ext cx="9703080" cy="40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grpSp>
        <p:nvGrpSpPr>
          <p:cNvPr id="324" name="Group 4"/>
          <p:cNvGrpSpPr/>
          <p:nvPr/>
        </p:nvGrpSpPr>
        <p:grpSpPr>
          <a:xfrm>
            <a:off x="4297680" y="1005840"/>
            <a:ext cx="3657240" cy="486000"/>
            <a:chOff x="4297680" y="1005840"/>
            <a:chExt cx="3657240" cy="486000"/>
          </a:xfrm>
        </p:grpSpPr>
        <p:pic>
          <p:nvPicPr>
            <p:cNvPr id="325" name="그림 323" descr=""/>
            <p:cNvPicPr/>
            <p:nvPr/>
          </p:nvPicPr>
          <p:blipFill>
            <a:blip r:embed="rId1"/>
            <a:stretch/>
          </p:blipFill>
          <p:spPr>
            <a:xfrm>
              <a:off x="4297680" y="1005840"/>
              <a:ext cx="486000" cy="48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6" name="그림 324" descr=""/>
            <p:cNvPicPr/>
            <p:nvPr/>
          </p:nvPicPr>
          <p:blipFill>
            <a:blip r:embed="rId2"/>
            <a:stretch/>
          </p:blipFill>
          <p:spPr>
            <a:xfrm>
              <a:off x="7468920" y="1005840"/>
              <a:ext cx="486000" cy="486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7" name="Group 5"/>
          <p:cNvGrpSpPr/>
          <p:nvPr/>
        </p:nvGrpSpPr>
        <p:grpSpPr>
          <a:xfrm>
            <a:off x="1869120" y="4738320"/>
            <a:ext cx="1275480" cy="1773000"/>
            <a:chOff x="1869120" y="4738320"/>
            <a:chExt cx="1275480" cy="1773000"/>
          </a:xfrm>
        </p:grpSpPr>
        <p:pic>
          <p:nvPicPr>
            <p:cNvPr id="328" name="그래픽 39_1" descr="두 손을 모으고 있는 여자"/>
            <p:cNvPicPr/>
            <p:nvPr/>
          </p:nvPicPr>
          <p:blipFill>
            <a:blip r:embed="rId3"/>
            <a:stretch/>
          </p:blipFill>
          <p:spPr>
            <a:xfrm>
              <a:off x="1869120" y="5330880"/>
              <a:ext cx="1275480" cy="11804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29" name="Group 6"/>
            <p:cNvGrpSpPr/>
            <p:nvPr/>
          </p:nvGrpSpPr>
          <p:grpSpPr>
            <a:xfrm>
              <a:off x="2076840" y="4738320"/>
              <a:ext cx="818280" cy="1143000"/>
              <a:chOff x="2076840" y="4738320"/>
              <a:chExt cx="818280" cy="1143000"/>
            </a:xfrm>
          </p:grpSpPr>
          <p:pic>
            <p:nvPicPr>
              <p:cNvPr id="330" name="그래픽 13_1" descr="앞머리가 있는 소녀"/>
              <p:cNvPicPr/>
              <p:nvPr/>
            </p:nvPicPr>
            <p:blipFill>
              <a:blip r:embed="rId4"/>
              <a:stretch/>
            </p:blipFill>
            <p:spPr>
              <a:xfrm>
                <a:off x="2076840" y="4738320"/>
                <a:ext cx="818280" cy="1143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1" name="그래픽 21_1" descr="큰 눈을 가진 행복한 얼굴"/>
              <p:cNvPicPr/>
              <p:nvPr/>
            </p:nvPicPr>
            <p:blipFill>
              <a:blip r:embed="rId5"/>
              <a:stretch/>
            </p:blipFill>
            <p:spPr>
              <a:xfrm>
                <a:off x="2427840" y="5046480"/>
                <a:ext cx="351720" cy="3326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332" name="Group 7"/>
          <p:cNvGrpSpPr/>
          <p:nvPr/>
        </p:nvGrpSpPr>
        <p:grpSpPr>
          <a:xfrm>
            <a:off x="6437520" y="4738320"/>
            <a:ext cx="1403640" cy="1748160"/>
            <a:chOff x="6437520" y="4738320"/>
            <a:chExt cx="1403640" cy="1748160"/>
          </a:xfrm>
        </p:grpSpPr>
        <p:pic>
          <p:nvPicPr>
            <p:cNvPr id="333" name="그래픽 41_1" descr="평화를 나타내는 손가락 사인을 하는 여자"/>
            <p:cNvPicPr/>
            <p:nvPr/>
          </p:nvPicPr>
          <p:blipFill>
            <a:blip r:embed="rId6"/>
            <a:stretch/>
          </p:blipFill>
          <p:spPr>
            <a:xfrm>
              <a:off x="6437520" y="5198040"/>
              <a:ext cx="1403640" cy="12884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34" name="Group 8"/>
            <p:cNvGrpSpPr/>
            <p:nvPr/>
          </p:nvGrpSpPr>
          <p:grpSpPr>
            <a:xfrm>
              <a:off x="6817680" y="4738320"/>
              <a:ext cx="644040" cy="742320"/>
              <a:chOff x="6817680" y="4738320"/>
              <a:chExt cx="644040" cy="742320"/>
            </a:xfrm>
          </p:grpSpPr>
          <p:pic>
            <p:nvPicPr>
              <p:cNvPr id="335" name="그래픽 15_1" descr="짧은 머리를 한 아이"/>
              <p:cNvPicPr/>
              <p:nvPr/>
            </p:nvPicPr>
            <p:blipFill>
              <a:blip r:embed="rId7"/>
              <a:stretch/>
            </p:blipFill>
            <p:spPr>
              <a:xfrm>
                <a:off x="6817680" y="4738320"/>
                <a:ext cx="644040" cy="7423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6" name="그래픽 25_1" descr="먹는 얼굴"/>
              <p:cNvPicPr/>
              <p:nvPr/>
            </p:nvPicPr>
            <p:blipFill>
              <a:blip r:embed="rId8"/>
              <a:stretch/>
            </p:blipFill>
            <p:spPr>
              <a:xfrm>
                <a:off x="7002000" y="5020200"/>
                <a:ext cx="377640" cy="3855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337" name="Group 9"/>
          <p:cNvGrpSpPr/>
          <p:nvPr/>
        </p:nvGrpSpPr>
        <p:grpSpPr>
          <a:xfrm>
            <a:off x="8731800" y="4738320"/>
            <a:ext cx="1304280" cy="1747800"/>
            <a:chOff x="8731800" y="4738320"/>
            <a:chExt cx="1304280" cy="1747800"/>
          </a:xfrm>
        </p:grpSpPr>
        <p:pic>
          <p:nvPicPr>
            <p:cNvPr id="338" name="그래픽 45_1" descr="재킷을 입은 남자"/>
            <p:cNvPicPr/>
            <p:nvPr/>
          </p:nvPicPr>
          <p:blipFill>
            <a:blip r:embed="rId9"/>
            <a:stretch/>
          </p:blipFill>
          <p:spPr>
            <a:xfrm>
              <a:off x="8731800" y="5220000"/>
              <a:ext cx="1304280" cy="12661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39" name="Group 10"/>
            <p:cNvGrpSpPr/>
            <p:nvPr/>
          </p:nvGrpSpPr>
          <p:grpSpPr>
            <a:xfrm>
              <a:off x="9113040" y="4738320"/>
              <a:ext cx="626400" cy="672840"/>
              <a:chOff x="9113040" y="4738320"/>
              <a:chExt cx="626400" cy="672840"/>
            </a:xfrm>
          </p:grpSpPr>
          <p:pic>
            <p:nvPicPr>
              <p:cNvPr id="340" name="그래픽 17_1" descr="곱슬 머리를 가진 소년"/>
              <p:cNvPicPr/>
              <p:nvPr/>
            </p:nvPicPr>
            <p:blipFill>
              <a:blip r:embed="rId10"/>
              <a:stretch/>
            </p:blipFill>
            <p:spPr>
              <a:xfrm>
                <a:off x="9113040" y="4738320"/>
                <a:ext cx="598320" cy="672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1" name="그래픽 27_1" descr="눈썹이 하나 있는 얼굴"/>
              <p:cNvPicPr/>
              <p:nvPr/>
            </p:nvPicPr>
            <p:blipFill>
              <a:blip r:embed="rId11"/>
              <a:stretch/>
            </p:blipFill>
            <p:spPr>
              <a:xfrm>
                <a:off x="9359280" y="5064480"/>
                <a:ext cx="304200" cy="257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2" name="그래픽 31_1" descr="둥근 안경"/>
              <p:cNvPicPr/>
              <p:nvPr/>
            </p:nvPicPr>
            <p:blipFill>
              <a:blip r:embed="rId12"/>
              <a:stretch/>
            </p:blipFill>
            <p:spPr>
              <a:xfrm>
                <a:off x="9149760" y="5011920"/>
                <a:ext cx="589680" cy="20880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43" name="CustomShape 11"/>
          <p:cNvSpPr/>
          <p:nvPr/>
        </p:nvSpPr>
        <p:spPr>
          <a:xfrm>
            <a:off x="1222200" y="184320"/>
            <a:ext cx="30121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2. </a:t>
            </a:r>
            <a:r>
              <a:rPr b="0" lang="ko-KR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아이디어 구체화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CustomShape 12"/>
          <p:cNvSpPr/>
          <p:nvPr/>
        </p:nvSpPr>
        <p:spPr>
          <a:xfrm>
            <a:off x="9367920" y="68040"/>
            <a:ext cx="2301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STEP_02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4574880" y="4453560"/>
            <a:ext cx="305640" cy="225720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4"/>
          <p:cNvSpPr/>
          <p:nvPr/>
        </p:nvSpPr>
        <p:spPr>
          <a:xfrm>
            <a:off x="2401920" y="4498920"/>
            <a:ext cx="305640" cy="225720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5"/>
          <p:cNvSpPr/>
          <p:nvPr/>
        </p:nvSpPr>
        <p:spPr>
          <a:xfrm>
            <a:off x="6996600" y="4491360"/>
            <a:ext cx="305640" cy="225720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6"/>
          <p:cNvSpPr/>
          <p:nvPr/>
        </p:nvSpPr>
        <p:spPr>
          <a:xfrm>
            <a:off x="9281160" y="4470840"/>
            <a:ext cx="305640" cy="225720"/>
          </a:xfrm>
          <a:prstGeom prst="flowChartMer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7"/>
          <p:cNvSpPr/>
          <p:nvPr/>
        </p:nvSpPr>
        <p:spPr>
          <a:xfrm>
            <a:off x="997920" y="543240"/>
            <a:ext cx="9313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br/>
            <a:endParaRPr b="0" lang="en-US" sz="1200" spc="-1" strike="noStrike">
              <a:latin typeface="Arial"/>
            </a:endParaRPr>
          </a:p>
        </p:txBody>
      </p:sp>
      <p:sp>
        <p:nvSpPr>
          <p:cNvPr id="350" name="CustomShape 18"/>
          <p:cNvSpPr/>
          <p:nvPr/>
        </p:nvSpPr>
        <p:spPr>
          <a:xfrm>
            <a:off x="4266360" y="4203000"/>
            <a:ext cx="8942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웹 크롤링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1" name="CustomShape 19"/>
          <p:cNvSpPr/>
          <p:nvPr/>
        </p:nvSpPr>
        <p:spPr>
          <a:xfrm>
            <a:off x="1943640" y="4203000"/>
            <a:ext cx="12236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데이터 시각화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2" name="CustomShape 20"/>
          <p:cNvSpPr/>
          <p:nvPr/>
        </p:nvSpPr>
        <p:spPr>
          <a:xfrm>
            <a:off x="6656040" y="4176000"/>
            <a:ext cx="11718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공실률 계산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CustomShape 21"/>
          <p:cNvSpPr/>
          <p:nvPr/>
        </p:nvSpPr>
        <p:spPr>
          <a:xfrm>
            <a:off x="8934840" y="4223520"/>
            <a:ext cx="13042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수익률 계산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4" name="CustomShape 22"/>
          <p:cNvSpPr/>
          <p:nvPr/>
        </p:nvSpPr>
        <p:spPr>
          <a:xfrm>
            <a:off x="8229600" y="914400"/>
            <a:ext cx="2285640" cy="548280"/>
          </a:xfrm>
          <a:prstGeom prst="rect">
            <a:avLst/>
          </a:prstGeom>
          <a:solidFill>
            <a:srgbClr val="ffa6a6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PICK</a:t>
            </a:r>
            <a:r>
              <a:rPr b="0" lang="zh-CN" sz="1800" spc="-1" strike="noStrike">
                <a:solidFill>
                  <a:srgbClr val="ffffff"/>
                </a:solidFill>
                <a:latin typeface="Arial"/>
                <a:ea typeface="DejaVu Sans"/>
              </a:rPr>
              <a:t>최적의 매물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55" name="Group 23"/>
          <p:cNvGrpSpPr/>
          <p:nvPr/>
        </p:nvGrpSpPr>
        <p:grpSpPr>
          <a:xfrm>
            <a:off x="1363320" y="1539360"/>
            <a:ext cx="2829960" cy="2553120"/>
            <a:chOff x="1363320" y="1539360"/>
            <a:chExt cx="2829960" cy="2553120"/>
          </a:xfrm>
        </p:grpSpPr>
        <p:grpSp>
          <p:nvGrpSpPr>
            <p:cNvPr id="356" name="Group 24"/>
            <p:cNvGrpSpPr/>
            <p:nvPr/>
          </p:nvGrpSpPr>
          <p:grpSpPr>
            <a:xfrm>
              <a:off x="1738080" y="1539360"/>
              <a:ext cx="2455200" cy="522360"/>
              <a:chOff x="1738080" y="1539360"/>
              <a:chExt cx="2455200" cy="522360"/>
            </a:xfrm>
          </p:grpSpPr>
          <p:sp>
            <p:nvSpPr>
              <p:cNvPr id="357" name="CustomShape 25"/>
              <p:cNvSpPr/>
              <p:nvPr/>
            </p:nvSpPr>
            <p:spPr>
              <a:xfrm>
                <a:off x="2194920" y="1539360"/>
                <a:ext cx="1998360" cy="522360"/>
              </a:xfrm>
              <a:prstGeom prst="rect">
                <a:avLst/>
              </a:prstGeom>
              <a:solidFill>
                <a:srgbClr val="eeeeee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주요 기술 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: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웹 크롤링 기술 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/ 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BeautifulSoup, Selenium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URL : </a:t>
                </a:r>
                <a:r>
                  <a:rPr b="0" lang="zh-CN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룸앤스페이스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(https://roomnspace.co.kr/)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358" name="CustomShape 26"/>
              <p:cNvSpPr/>
              <p:nvPr/>
            </p:nvSpPr>
            <p:spPr>
              <a:xfrm>
                <a:off x="1738080" y="1539360"/>
                <a:ext cx="465840" cy="522360"/>
              </a:xfrm>
              <a:prstGeom prst="rect">
                <a:avLst/>
              </a:prstGeom>
              <a:solidFill>
                <a:srgbClr val="e8f2a1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zh-CN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데이터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zh-CN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수집 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359" name="Group 27"/>
            <p:cNvGrpSpPr/>
            <p:nvPr/>
          </p:nvGrpSpPr>
          <p:grpSpPr>
            <a:xfrm>
              <a:off x="1738080" y="2755080"/>
              <a:ext cx="2455200" cy="1337400"/>
              <a:chOff x="1738080" y="2755080"/>
              <a:chExt cx="2455200" cy="1337400"/>
            </a:xfrm>
          </p:grpSpPr>
          <p:sp>
            <p:nvSpPr>
              <p:cNvPr id="360" name="CustomShape 28"/>
              <p:cNvSpPr/>
              <p:nvPr/>
            </p:nvSpPr>
            <p:spPr>
              <a:xfrm>
                <a:off x="2192400" y="2755080"/>
                <a:ext cx="2000880" cy="1337400"/>
              </a:xfrm>
              <a:prstGeom prst="rect">
                <a:avLst/>
              </a:prstGeom>
              <a:solidFill>
                <a:srgbClr val="eeeeee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marL="171360" indent="-171000" algn="ctr">
                  <a:lnSpc>
                    <a:spcPct val="100000"/>
                  </a:lnSpc>
                  <a:buClr>
                    <a:srgbClr val="548235"/>
                  </a:buClr>
                  <a:buFont typeface="StarSymbol"/>
                  <a:buChar char="-"/>
                </a:pPr>
                <a:r>
                  <a:rPr b="1" lang="ko-KR" sz="8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사회적 배경 </a:t>
                </a:r>
                <a:r>
                  <a:rPr b="1" lang="en-US" sz="8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/ matplotlib plot :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(1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인 가구 증가 현황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)</a:t>
                </a:r>
                <a:endParaRPr b="0" lang="en-US" sz="7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통계청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(1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인 가구 현황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)</a:t>
                </a:r>
                <a:endParaRPr b="0" lang="en-US" sz="700" spc="-1" strike="noStrike">
                  <a:latin typeface="Arial"/>
                </a:endParaRPr>
              </a:p>
              <a:p>
                <a:pPr marL="171360" indent="-171000" algn="ctr">
                  <a:lnSpc>
                    <a:spcPct val="100000"/>
                  </a:lnSpc>
                  <a:buClr>
                    <a:srgbClr val="548235"/>
                  </a:buClr>
                  <a:buFont typeface="StarSymbol"/>
                  <a:buChar char="-"/>
                </a:pPr>
                <a:r>
                  <a:rPr b="1" lang="en-US" sz="8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Why? </a:t>
                </a:r>
                <a:r>
                  <a:rPr b="1" lang="ko-KR" sz="8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고시원</a:t>
                </a:r>
                <a:r>
                  <a:rPr b="1" lang="en-US" sz="8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? / matplotlib pie </a:t>
                </a:r>
                <a:r>
                  <a:rPr b="0" lang="en-US" sz="7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:</a:t>
                </a:r>
                <a:endParaRPr b="0" lang="en-US" sz="7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(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고시원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고시텔을 선호하는 이유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) </a:t>
                </a:r>
                <a:endParaRPr b="0" lang="en-US" sz="7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통계청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(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현재 거처 선택 이유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) </a:t>
                </a:r>
                <a:endParaRPr b="0" lang="en-US" sz="700" spc="-1" strike="noStrike">
                  <a:latin typeface="Arial"/>
                </a:endParaRPr>
              </a:p>
              <a:p>
                <a:pPr marL="171360" indent="-171000" algn="ctr">
                  <a:lnSpc>
                    <a:spcPct val="100000"/>
                  </a:lnSpc>
                  <a:buClr>
                    <a:srgbClr val="548235"/>
                  </a:buClr>
                  <a:buFont typeface="StarSymbol"/>
                  <a:buChar char="-"/>
                </a:pPr>
                <a:r>
                  <a:rPr b="1" lang="ko-KR" sz="8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공실률 지역구별 </a:t>
                </a:r>
                <a:r>
                  <a:rPr b="1" lang="en-US" sz="8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Folium </a:t>
                </a:r>
                <a:r>
                  <a:rPr b="1" lang="ko-KR" sz="8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지도 시각화 </a:t>
                </a:r>
                <a:r>
                  <a:rPr b="1" lang="en-US" sz="8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: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시군구 기준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geo_json 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활용</a:t>
                </a:r>
                <a:endParaRPr b="0" lang="en-US" sz="7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Choropleth / 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지역 평균 공실률 오름차순 정렬</a:t>
                </a:r>
                <a:endParaRPr b="0" lang="en-US" sz="7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GeoJsonTooltip / 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지역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,  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평균월세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(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원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),</a:t>
                </a:r>
                <a:endParaRPr b="0" lang="en-US" sz="7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평균 공실률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(%), 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매물 개수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(</a:t>
                </a:r>
                <a:r>
                  <a:rPr b="0" lang="ko-KR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개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)</a:t>
                </a:r>
                <a:endParaRPr b="0" lang="en-US" sz="700" spc="-1" strike="noStrike">
                  <a:latin typeface="Arial"/>
                </a:endParaRPr>
              </a:p>
            </p:txBody>
          </p:sp>
          <p:sp>
            <p:nvSpPr>
              <p:cNvPr id="361" name="CustomShape 29"/>
              <p:cNvSpPr/>
              <p:nvPr/>
            </p:nvSpPr>
            <p:spPr>
              <a:xfrm>
                <a:off x="1738080" y="2755080"/>
                <a:ext cx="465480" cy="1337400"/>
              </a:xfrm>
              <a:prstGeom prst="rect">
                <a:avLst/>
              </a:prstGeom>
              <a:solidFill>
                <a:srgbClr val="e8f2a1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b="0" lang="zh-CN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데이터  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  </a:t>
                </a:r>
                <a:r>
                  <a:rPr b="0" lang="zh-CN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시각화   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362" name="Group 30"/>
            <p:cNvGrpSpPr/>
            <p:nvPr/>
          </p:nvGrpSpPr>
          <p:grpSpPr>
            <a:xfrm>
              <a:off x="1738080" y="2062800"/>
              <a:ext cx="2455200" cy="691920"/>
              <a:chOff x="1738080" y="2062800"/>
              <a:chExt cx="2455200" cy="691920"/>
            </a:xfrm>
          </p:grpSpPr>
          <p:sp>
            <p:nvSpPr>
              <p:cNvPr id="363" name="CustomShape 31"/>
              <p:cNvSpPr/>
              <p:nvPr/>
            </p:nvSpPr>
            <p:spPr>
              <a:xfrm>
                <a:off x="2192400" y="2062800"/>
                <a:ext cx="2000880" cy="691920"/>
              </a:xfrm>
              <a:prstGeom prst="rect">
                <a:avLst/>
              </a:prstGeom>
              <a:solidFill>
                <a:srgbClr val="eeeeee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중복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이상치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결측치 제거 및 컬럼 정리</a:t>
                </a:r>
                <a:endParaRPr b="0" lang="en-US" sz="800" spc="-1" strike="noStrike">
                  <a:latin typeface="Arial"/>
                </a:endParaRPr>
              </a:p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문자열 가공 및 공실률 수식 처리</a:t>
                </a:r>
                <a:endParaRPr b="0" lang="en-US" sz="800" spc="-1" strike="noStrike">
                  <a:latin typeface="Arial"/>
                </a:endParaRPr>
              </a:p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테이블 추가 및 조인</a:t>
                </a:r>
                <a:endParaRPr b="0" lang="en-US" sz="800" spc="-1" strike="noStrike">
                  <a:latin typeface="Arial"/>
                </a:endParaRPr>
              </a:p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그룹별 열 요약</a:t>
                </a:r>
                <a:endParaRPr b="0" lang="en-US" sz="800" spc="-1" strike="noStrike">
                  <a:latin typeface="Arial"/>
                </a:endParaRPr>
              </a:p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결과 저장 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.csv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파일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364" name="CustomShape 32"/>
              <p:cNvSpPr/>
              <p:nvPr/>
            </p:nvSpPr>
            <p:spPr>
              <a:xfrm>
                <a:off x="1738080" y="2062800"/>
                <a:ext cx="465480" cy="691920"/>
              </a:xfrm>
              <a:prstGeom prst="rect">
                <a:avLst/>
              </a:prstGeom>
              <a:solidFill>
                <a:srgbClr val="e8f2a1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b="0" lang="zh-CN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데이터 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 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정제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및 변환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sp>
          <p:nvSpPr>
            <p:cNvPr id="365" name="CustomShape 33"/>
            <p:cNvSpPr/>
            <p:nvPr/>
          </p:nvSpPr>
          <p:spPr>
            <a:xfrm rot="5316600">
              <a:off x="1366560" y="3340800"/>
              <a:ext cx="260280" cy="261000"/>
            </a:xfrm>
            <a:custGeom>
              <a:avLst/>
              <a:gdLst/>
              <a:ahLst/>
              <a:rect l="l" t="t" r="r" b="b"/>
              <a:pathLst>
                <a:path w="727" h="729">
                  <a:moveTo>
                    <a:pt x="0" y="0"/>
                  </a:moveTo>
                  <a:lnTo>
                    <a:pt x="538" y="1"/>
                  </a:lnTo>
                  <a:lnTo>
                    <a:pt x="726" y="363"/>
                  </a:lnTo>
                  <a:lnTo>
                    <a:pt x="538" y="728"/>
                  </a:lnTo>
                  <a:lnTo>
                    <a:pt x="2" y="728"/>
                  </a:lnTo>
                  <a:lnTo>
                    <a:pt x="189" y="363"/>
                  </a:lnTo>
                  <a:lnTo>
                    <a:pt x="0" y="0"/>
                  </a:lnTo>
                </a:path>
              </a:pathLst>
            </a:custGeom>
            <a:solidFill>
              <a:srgbClr val="d4ea6b"/>
            </a:solidFill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34"/>
            <p:cNvSpPr/>
            <p:nvPr/>
          </p:nvSpPr>
          <p:spPr>
            <a:xfrm rot="5316600">
              <a:off x="1368360" y="2594520"/>
              <a:ext cx="261000" cy="260640"/>
            </a:xfrm>
            <a:custGeom>
              <a:avLst/>
              <a:gdLst/>
              <a:ahLst/>
              <a:rect l="l" t="t" r="r" b="b"/>
              <a:pathLst>
                <a:path w="730" h="728">
                  <a:moveTo>
                    <a:pt x="0" y="0"/>
                  </a:moveTo>
                  <a:lnTo>
                    <a:pt x="538" y="1"/>
                  </a:lnTo>
                  <a:lnTo>
                    <a:pt x="729" y="363"/>
                  </a:lnTo>
                  <a:lnTo>
                    <a:pt x="541" y="727"/>
                  </a:lnTo>
                  <a:lnTo>
                    <a:pt x="2" y="727"/>
                  </a:lnTo>
                  <a:lnTo>
                    <a:pt x="190" y="363"/>
                  </a:lnTo>
                  <a:lnTo>
                    <a:pt x="0" y="0"/>
                  </a:lnTo>
                </a:path>
              </a:pathLst>
            </a:custGeom>
            <a:solidFill>
              <a:srgbClr val="d4ea6b"/>
            </a:solidFill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35"/>
            <p:cNvSpPr/>
            <p:nvPr/>
          </p:nvSpPr>
          <p:spPr>
            <a:xfrm rot="5316600">
              <a:off x="1370880" y="1798560"/>
              <a:ext cx="260280" cy="259920"/>
            </a:xfrm>
            <a:custGeom>
              <a:avLst/>
              <a:gdLst/>
              <a:ahLst/>
              <a:rect l="l" t="t" r="r" b="b"/>
              <a:pathLst>
                <a:path w="727" h="726">
                  <a:moveTo>
                    <a:pt x="2" y="0"/>
                  </a:moveTo>
                  <a:lnTo>
                    <a:pt x="540" y="1"/>
                  </a:lnTo>
                  <a:lnTo>
                    <a:pt x="726" y="362"/>
                  </a:lnTo>
                  <a:lnTo>
                    <a:pt x="538" y="725"/>
                  </a:lnTo>
                  <a:lnTo>
                    <a:pt x="0" y="725"/>
                  </a:lnTo>
                  <a:lnTo>
                    <a:pt x="188" y="362"/>
                  </a:lnTo>
                  <a:lnTo>
                    <a:pt x="2" y="0"/>
                  </a:lnTo>
                </a:path>
              </a:pathLst>
            </a:custGeom>
            <a:solidFill>
              <a:srgbClr val="d4ea6b"/>
            </a:solidFill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8" name="CustomShape 36"/>
          <p:cNvSpPr/>
          <p:nvPr/>
        </p:nvSpPr>
        <p:spPr>
          <a:xfrm>
            <a:off x="1280160" y="7350840"/>
            <a:ext cx="11097360" cy="42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&lt;a href="https://www.flaticon.com/kr/free-icons/" title="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  <a:ea typeface="DejaVu Sans"/>
              </a:rPr>
              <a:t>화살 아이콘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"&gt;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  <a:ea typeface="DejaVu Sans"/>
              </a:rPr>
              <a:t>화살 아이콘  제작자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rang - Flaticon&lt;/a&gt;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9" name="CustomShape 37"/>
          <p:cNvSpPr/>
          <p:nvPr/>
        </p:nvSpPr>
        <p:spPr>
          <a:xfrm>
            <a:off x="5000040" y="943560"/>
            <a:ext cx="2285640" cy="548280"/>
          </a:xfrm>
          <a:prstGeom prst="rect">
            <a:avLst/>
          </a:prstGeom>
          <a:solidFill>
            <a:srgbClr val="b4c7dc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</a:t>
            </a:r>
            <a:r>
              <a:rPr b="0" lang="zh-CN" sz="1800" spc="-1" strike="noStrike">
                <a:solidFill>
                  <a:srgbClr val="ffffff"/>
                </a:solidFill>
                <a:latin typeface="Arial"/>
                <a:ea typeface="DejaVu Sans"/>
              </a:rPr>
              <a:t>수익률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CustomShape 38"/>
          <p:cNvSpPr/>
          <p:nvPr/>
        </p:nvSpPr>
        <p:spPr>
          <a:xfrm>
            <a:off x="1828800" y="943560"/>
            <a:ext cx="2285640" cy="548280"/>
          </a:xfrm>
          <a:prstGeom prst="rect">
            <a:avLst/>
          </a:prstGeom>
          <a:solidFill>
            <a:srgbClr val="b4c7dc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zh-CN" sz="1800" spc="-1" strike="noStrike">
                <a:solidFill>
                  <a:srgbClr val="ffffff"/>
                </a:solidFill>
                <a:latin typeface="Arial"/>
                <a:ea typeface="DejaVu Sans"/>
              </a:rPr>
              <a:t>공실률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71" name="Group 39"/>
          <p:cNvGrpSpPr/>
          <p:nvPr/>
        </p:nvGrpSpPr>
        <p:grpSpPr>
          <a:xfrm>
            <a:off x="4800240" y="1539360"/>
            <a:ext cx="2742120" cy="2553120"/>
            <a:chOff x="4800240" y="1539360"/>
            <a:chExt cx="2742120" cy="2553120"/>
          </a:xfrm>
        </p:grpSpPr>
        <p:grpSp>
          <p:nvGrpSpPr>
            <p:cNvPr id="372" name="Group 40"/>
            <p:cNvGrpSpPr/>
            <p:nvPr/>
          </p:nvGrpSpPr>
          <p:grpSpPr>
            <a:xfrm>
              <a:off x="4800240" y="1539360"/>
              <a:ext cx="2741760" cy="522360"/>
              <a:chOff x="4800240" y="1539360"/>
              <a:chExt cx="2741760" cy="522360"/>
            </a:xfrm>
          </p:grpSpPr>
          <p:sp>
            <p:nvSpPr>
              <p:cNvPr id="373" name="CustomShape 41"/>
              <p:cNvSpPr/>
              <p:nvPr/>
            </p:nvSpPr>
            <p:spPr>
              <a:xfrm>
                <a:off x="5268600" y="1539360"/>
                <a:ext cx="2273400" cy="522360"/>
              </a:xfrm>
              <a:prstGeom prst="rect">
                <a:avLst/>
              </a:prstGeom>
              <a:solidFill>
                <a:srgbClr val="eeeeee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주요 기술 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: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웹 크롤링 기술 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/ 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BeautifulSoup, Selenium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URL :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고시원 매매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(http://gosi1.net/bmemeboard/)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374" name="CustomShape 42"/>
              <p:cNvSpPr/>
              <p:nvPr/>
            </p:nvSpPr>
            <p:spPr>
              <a:xfrm>
                <a:off x="4800240" y="1539360"/>
                <a:ext cx="465840" cy="522360"/>
              </a:xfrm>
              <a:prstGeom prst="rect">
                <a:avLst/>
              </a:prstGeom>
              <a:solidFill>
                <a:srgbClr val="e8f2a1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zh-CN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데이터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zh-CN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수집 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375" name="Group 43"/>
            <p:cNvGrpSpPr/>
            <p:nvPr/>
          </p:nvGrpSpPr>
          <p:grpSpPr>
            <a:xfrm>
              <a:off x="4800240" y="2901240"/>
              <a:ext cx="2742120" cy="1191240"/>
              <a:chOff x="4800240" y="2901240"/>
              <a:chExt cx="2742120" cy="1191240"/>
            </a:xfrm>
          </p:grpSpPr>
          <p:sp>
            <p:nvSpPr>
              <p:cNvPr id="376" name="CustomShape 44"/>
              <p:cNvSpPr/>
              <p:nvPr/>
            </p:nvSpPr>
            <p:spPr>
              <a:xfrm>
                <a:off x="5266080" y="2901240"/>
                <a:ext cx="2276280" cy="1191240"/>
              </a:xfrm>
              <a:prstGeom prst="rect">
                <a:avLst/>
              </a:prstGeom>
              <a:solidFill>
                <a:srgbClr val="eeeeee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marL="171360" indent="-171000" algn="ctr">
                  <a:lnSpc>
                    <a:spcPct val="100000"/>
                  </a:lnSpc>
                  <a:buClr>
                    <a:srgbClr val="548235"/>
                  </a:buClr>
                  <a:buFont typeface="StarSymbol"/>
                  <a:buChar char="-"/>
                </a:pPr>
                <a:r>
                  <a:rPr b="1" lang="ko-KR" sz="8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손익분기점 시각화</a:t>
                </a:r>
                <a:r>
                  <a:rPr b="1" lang="en-US" sz="800" spc="-1" strike="noStrike">
                    <a:solidFill>
                      <a:srgbClr val="548235"/>
                    </a:solidFill>
                    <a:latin typeface="Arial"/>
                    <a:ea typeface="DejaVu Sans"/>
                  </a:rPr>
                  <a:t>/ matplotlib plot :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손익분기점가구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Scatter /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손익분기점 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{ }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개월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Plot /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기울기 결과값 순수익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X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축 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=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가격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, Y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축 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=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월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Draw(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매물 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index)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함수 정의 호출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377" name="CustomShape 45"/>
              <p:cNvSpPr/>
              <p:nvPr/>
            </p:nvSpPr>
            <p:spPr>
              <a:xfrm>
                <a:off x="4800240" y="2901240"/>
                <a:ext cx="465480" cy="1191240"/>
              </a:xfrm>
              <a:prstGeom prst="rect">
                <a:avLst/>
              </a:prstGeom>
              <a:solidFill>
                <a:srgbClr val="e8f2a1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b="0" lang="zh-CN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데이터  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  </a:t>
                </a:r>
                <a:r>
                  <a:rPr b="0" lang="zh-CN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시각화   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  <p:grpSp>
          <p:nvGrpSpPr>
            <p:cNvPr id="378" name="Group 46"/>
            <p:cNvGrpSpPr/>
            <p:nvPr/>
          </p:nvGrpSpPr>
          <p:grpSpPr>
            <a:xfrm>
              <a:off x="4800240" y="2062800"/>
              <a:ext cx="2742120" cy="838080"/>
              <a:chOff x="4800240" y="2062800"/>
              <a:chExt cx="2742120" cy="838080"/>
            </a:xfrm>
          </p:grpSpPr>
          <p:sp>
            <p:nvSpPr>
              <p:cNvPr id="379" name="CustomShape 47"/>
              <p:cNvSpPr/>
              <p:nvPr/>
            </p:nvSpPr>
            <p:spPr>
              <a:xfrm>
                <a:off x="5266080" y="2062800"/>
                <a:ext cx="2276280" cy="838080"/>
              </a:xfrm>
              <a:prstGeom prst="rect">
                <a:avLst/>
              </a:prstGeom>
              <a:solidFill>
                <a:srgbClr val="eeeeee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중복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이상치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,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결측치 제거 및 컬럼 정리</a:t>
                </a:r>
                <a:endParaRPr b="0" lang="en-US" sz="800" spc="-1" strike="noStrike">
                  <a:latin typeface="Arial"/>
                </a:endParaRPr>
              </a:p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범주형 변수 처리 및 최종 변환 컬럼 정의 </a:t>
                </a:r>
                <a:endParaRPr b="0" lang="en-US" sz="800" spc="-1" strike="noStrike">
                  <a:latin typeface="Arial"/>
                </a:endParaRPr>
              </a:p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문자열 가공 후 테이블 추가 및 조인</a:t>
                </a:r>
                <a:endParaRPr b="0" lang="en-US" sz="800" spc="-1" strike="noStrike">
                  <a:latin typeface="Arial"/>
                </a:endParaRPr>
              </a:p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수익률 알고리즘 설계 및 수식 처리</a:t>
                </a:r>
                <a:endParaRPr b="0" lang="en-US" sz="800" spc="-1" strike="noStrike">
                  <a:latin typeface="Arial"/>
                </a:endParaRPr>
              </a:p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그룹별 열 요약</a:t>
                </a:r>
                <a:endParaRPr b="0" lang="en-US" sz="800" spc="-1" strike="noStrike">
                  <a:latin typeface="Arial"/>
                </a:endParaRPr>
              </a:p>
              <a:p>
                <a:pPr marL="171360" indent="-171000" algn="ctr">
                  <a:lnSpc>
                    <a:spcPct val="100000"/>
                  </a:lnSpc>
                  <a:buClr>
                    <a:srgbClr val="000000"/>
                  </a:buClr>
                  <a:buFont typeface="StarSymbol"/>
                  <a:buChar char="-"/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결과 저장 </a:t>
                </a: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.csv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파일</a:t>
                </a:r>
                <a:endParaRPr b="0" lang="en-US" sz="800" spc="-1" strike="noStrike">
                  <a:latin typeface="Arial"/>
                </a:endParaRPr>
              </a:p>
            </p:txBody>
          </p:sp>
          <p:sp>
            <p:nvSpPr>
              <p:cNvPr id="380" name="CustomShape 48"/>
              <p:cNvSpPr/>
              <p:nvPr/>
            </p:nvSpPr>
            <p:spPr>
              <a:xfrm>
                <a:off x="4800240" y="2062800"/>
                <a:ext cx="465480" cy="838080"/>
              </a:xfrm>
              <a:prstGeom prst="rect">
                <a:avLst/>
              </a:prstGeom>
              <a:solidFill>
                <a:srgbClr val="e8f2a1"/>
              </a:solidFill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b="0" lang="zh-CN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데이터 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en-US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  </a:t>
                </a: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정제</a:t>
                </a:r>
                <a:endParaRPr b="0" lang="en-US" sz="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ko-KR" sz="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및 변환</a:t>
                </a:r>
                <a:endParaRPr b="0" lang="en-US" sz="800" spc="-1" strike="noStrike">
                  <a:latin typeface="Arial"/>
                </a:endParaRPr>
              </a:p>
            </p:txBody>
          </p:sp>
        </p:grpSp>
      </p:grpSp>
      <p:sp>
        <p:nvSpPr>
          <p:cNvPr id="381" name="CustomShape 49"/>
          <p:cNvSpPr/>
          <p:nvPr/>
        </p:nvSpPr>
        <p:spPr>
          <a:xfrm rot="5316600">
            <a:off x="4440600" y="3340800"/>
            <a:ext cx="260280" cy="261000"/>
          </a:xfrm>
          <a:custGeom>
            <a:avLst/>
            <a:gdLst/>
            <a:ahLst/>
            <a:rect l="l" t="t" r="r" b="b"/>
            <a:pathLst>
              <a:path w="727" h="729">
                <a:moveTo>
                  <a:pt x="0" y="0"/>
                </a:moveTo>
                <a:lnTo>
                  <a:pt x="538" y="1"/>
                </a:lnTo>
                <a:lnTo>
                  <a:pt x="726" y="363"/>
                </a:lnTo>
                <a:lnTo>
                  <a:pt x="538" y="728"/>
                </a:lnTo>
                <a:lnTo>
                  <a:pt x="2" y="728"/>
                </a:lnTo>
                <a:lnTo>
                  <a:pt x="189" y="363"/>
                </a:lnTo>
                <a:lnTo>
                  <a:pt x="0" y="0"/>
                </a:lnTo>
              </a:path>
            </a:pathLst>
          </a:custGeom>
          <a:solidFill>
            <a:srgbClr val="d4ea6b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50"/>
          <p:cNvSpPr/>
          <p:nvPr/>
        </p:nvSpPr>
        <p:spPr>
          <a:xfrm rot="5316600">
            <a:off x="4442400" y="2594520"/>
            <a:ext cx="261000" cy="260640"/>
          </a:xfrm>
          <a:custGeom>
            <a:avLst/>
            <a:gdLst/>
            <a:ahLst/>
            <a:rect l="l" t="t" r="r" b="b"/>
            <a:pathLst>
              <a:path w="730" h="728">
                <a:moveTo>
                  <a:pt x="0" y="0"/>
                </a:moveTo>
                <a:lnTo>
                  <a:pt x="538" y="1"/>
                </a:lnTo>
                <a:lnTo>
                  <a:pt x="729" y="363"/>
                </a:lnTo>
                <a:lnTo>
                  <a:pt x="541" y="727"/>
                </a:lnTo>
                <a:lnTo>
                  <a:pt x="2" y="727"/>
                </a:lnTo>
                <a:lnTo>
                  <a:pt x="190" y="363"/>
                </a:lnTo>
                <a:lnTo>
                  <a:pt x="0" y="0"/>
                </a:lnTo>
              </a:path>
            </a:pathLst>
          </a:custGeom>
          <a:solidFill>
            <a:srgbClr val="d4ea6b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51"/>
          <p:cNvSpPr/>
          <p:nvPr/>
        </p:nvSpPr>
        <p:spPr>
          <a:xfrm rot="5316600">
            <a:off x="4444920" y="1798560"/>
            <a:ext cx="260280" cy="259920"/>
          </a:xfrm>
          <a:custGeom>
            <a:avLst/>
            <a:gdLst/>
            <a:ahLst/>
            <a:rect l="l" t="t" r="r" b="b"/>
            <a:pathLst>
              <a:path w="727" h="726">
                <a:moveTo>
                  <a:pt x="2" y="0"/>
                </a:moveTo>
                <a:lnTo>
                  <a:pt x="540" y="1"/>
                </a:lnTo>
                <a:lnTo>
                  <a:pt x="726" y="362"/>
                </a:lnTo>
                <a:lnTo>
                  <a:pt x="538" y="725"/>
                </a:lnTo>
                <a:lnTo>
                  <a:pt x="0" y="725"/>
                </a:lnTo>
                <a:lnTo>
                  <a:pt x="188" y="362"/>
                </a:lnTo>
                <a:lnTo>
                  <a:pt x="2" y="0"/>
                </a:lnTo>
              </a:path>
            </a:pathLst>
          </a:custGeom>
          <a:solidFill>
            <a:srgbClr val="d4ea6b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52"/>
          <p:cNvSpPr/>
          <p:nvPr/>
        </p:nvSpPr>
        <p:spPr>
          <a:xfrm>
            <a:off x="8431920" y="1552320"/>
            <a:ext cx="2273400" cy="2535480"/>
          </a:xfrm>
          <a:prstGeom prst="rect">
            <a:avLst/>
          </a:prstGeom>
          <a:solidFill>
            <a:srgbClr val="eeeeee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ko-KR" sz="1000" spc="-1" strike="noStrike">
                <a:solidFill>
                  <a:srgbClr val="ff0000"/>
                </a:solidFill>
                <a:latin typeface="Arial"/>
                <a:ea typeface="DejaVu Sans"/>
              </a:rPr>
              <a:t>최적의 매물 </a:t>
            </a: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DejaVu Sans"/>
              </a:rPr>
              <a:t>= </a:t>
            </a:r>
            <a:r>
              <a:rPr b="1" lang="ko-KR" sz="1000" spc="-1" strike="noStrike">
                <a:solidFill>
                  <a:srgbClr val="ff0000"/>
                </a:solidFill>
                <a:latin typeface="Arial"/>
                <a:ea typeface="DejaVu Sans"/>
              </a:rPr>
              <a:t>공실률↓ </a:t>
            </a: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DejaVu Sans"/>
              </a:rPr>
              <a:t>+ </a:t>
            </a:r>
            <a:r>
              <a:rPr b="1" lang="ko-KR" sz="1000" spc="-1" strike="noStrike">
                <a:solidFill>
                  <a:srgbClr val="ff0000"/>
                </a:solidFill>
                <a:latin typeface="Arial"/>
                <a:ea typeface="DejaVu Sans"/>
              </a:rPr>
              <a:t>수익률↑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  <a:p>
            <a:pPr marL="171360" indent="-171000" algn="ctr">
              <a:lnSpc>
                <a:spcPct val="100000"/>
              </a:lnSpc>
              <a:buClr>
                <a:srgbClr val="548235"/>
              </a:buClr>
              <a:buFont typeface="Wingdings" charset="2"/>
              <a:buChar char=""/>
            </a:pPr>
            <a:r>
              <a:rPr b="1" lang="ko-KR" sz="1000" spc="-1" strike="noStrike">
                <a:solidFill>
                  <a:srgbClr val="548235"/>
                </a:solidFill>
                <a:latin typeface="Arial"/>
                <a:ea typeface="DejaVu Sans"/>
              </a:rPr>
              <a:t>지역별 평균 공실률 오름차순 정렬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가장 낮은 지역 도출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데이터 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지역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평균 월세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평균 공실률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매물 개수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  <a:p>
            <a:pPr marL="171360" indent="-171000" algn="ctr">
              <a:lnSpc>
                <a:spcPct val="100000"/>
              </a:lnSpc>
              <a:buClr>
                <a:srgbClr val="548235"/>
              </a:buClr>
              <a:buFont typeface="Wingdings" charset="2"/>
              <a:buChar char=""/>
            </a:pPr>
            <a:r>
              <a:rPr b="1" lang="ko-KR" sz="1000" spc="-1" strike="noStrike">
                <a:solidFill>
                  <a:srgbClr val="548235"/>
                </a:solidFill>
                <a:latin typeface="Arial"/>
                <a:ea typeface="DejaVu Sans"/>
              </a:rPr>
              <a:t>공실률 기준 연간 수익률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데이터 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매물가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임대보증금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월 임대료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관리비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평균 방값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총 방 개수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중립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(85%),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최상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(95%),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최악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(70%)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계산 후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최종 연간 순수익률 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24% </a:t>
            </a: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이상 매물 집계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ko-KR" sz="1000" spc="-1" strike="noStrike">
                <a:solidFill>
                  <a:srgbClr val="4472c4"/>
                </a:solidFill>
                <a:latin typeface="Arial"/>
                <a:ea typeface="DejaVu Sans"/>
              </a:rPr>
              <a:t>손익 분기점 그래프 시각화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5" name="CustomShape 53"/>
          <p:cNvSpPr/>
          <p:nvPr/>
        </p:nvSpPr>
        <p:spPr>
          <a:xfrm>
            <a:off x="7963560" y="1552320"/>
            <a:ext cx="465840" cy="2535480"/>
          </a:xfrm>
          <a:prstGeom prst="rect">
            <a:avLst/>
          </a:prstGeom>
          <a:solidFill>
            <a:srgbClr val="e8f2a1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Insight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ko-KR" sz="800" spc="-1" strike="noStrike">
                <a:solidFill>
                  <a:srgbClr val="000000"/>
                </a:solidFill>
                <a:latin typeface="Arial"/>
                <a:ea typeface="DejaVu Sans"/>
              </a:rPr>
              <a:t>도출</a:t>
            </a:r>
            <a:endParaRPr b="0" lang="en-US" sz="800" spc="-1" strike="noStrike">
              <a:latin typeface="Arial"/>
            </a:endParaRPr>
          </a:p>
        </p:txBody>
      </p:sp>
      <p:grpSp>
        <p:nvGrpSpPr>
          <p:cNvPr id="386" name="Group 54"/>
          <p:cNvGrpSpPr/>
          <p:nvPr/>
        </p:nvGrpSpPr>
        <p:grpSpPr>
          <a:xfrm>
            <a:off x="4096080" y="4689720"/>
            <a:ext cx="1294560" cy="1810800"/>
            <a:chOff x="4096080" y="4689720"/>
            <a:chExt cx="1294560" cy="1810800"/>
          </a:xfrm>
        </p:grpSpPr>
        <p:pic>
          <p:nvPicPr>
            <p:cNvPr id="387" name="그래픽 49_1" descr="터틀넥을 입은 여자"/>
            <p:cNvPicPr/>
            <p:nvPr/>
          </p:nvPicPr>
          <p:blipFill>
            <a:blip r:embed="rId13"/>
            <a:stretch/>
          </p:blipFill>
          <p:spPr>
            <a:xfrm>
              <a:off x="4096080" y="5291640"/>
              <a:ext cx="1294560" cy="1208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88" name="Group 55"/>
            <p:cNvGrpSpPr/>
            <p:nvPr/>
          </p:nvGrpSpPr>
          <p:grpSpPr>
            <a:xfrm>
              <a:off x="4444560" y="4689720"/>
              <a:ext cx="666360" cy="723240"/>
              <a:chOff x="4444560" y="4689720"/>
              <a:chExt cx="666360" cy="723240"/>
            </a:xfrm>
          </p:grpSpPr>
          <p:pic>
            <p:nvPicPr>
              <p:cNvPr id="389" name="그래픽 19_1" descr="곱슬 머리를 가진 아이"/>
              <p:cNvPicPr/>
              <p:nvPr/>
            </p:nvPicPr>
            <p:blipFill>
              <a:blip r:embed="rId14"/>
              <a:stretch/>
            </p:blipFill>
            <p:spPr>
              <a:xfrm>
                <a:off x="4444560" y="4689720"/>
                <a:ext cx="656640" cy="7232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0" name="그래픽 23_1" descr="눈을 감고 웃는 얼굴"/>
              <p:cNvPicPr/>
              <p:nvPr/>
            </p:nvPicPr>
            <p:blipFill>
              <a:blip r:embed="rId15"/>
              <a:stretch/>
            </p:blipFill>
            <p:spPr>
              <a:xfrm>
                <a:off x="4719960" y="4976280"/>
                <a:ext cx="304200" cy="3326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91" name="그래픽 29_1" descr="네모난 안경"/>
              <p:cNvPicPr/>
              <p:nvPr/>
            </p:nvPicPr>
            <p:blipFill>
              <a:blip r:embed="rId16"/>
              <a:stretch/>
            </p:blipFill>
            <p:spPr>
              <a:xfrm>
                <a:off x="4464000" y="4976280"/>
                <a:ext cx="646920" cy="21852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roup 1"/>
          <p:cNvGrpSpPr/>
          <p:nvPr/>
        </p:nvGrpSpPr>
        <p:grpSpPr>
          <a:xfrm>
            <a:off x="1222200" y="537840"/>
            <a:ext cx="9703080" cy="5862240"/>
            <a:chOff x="1222200" y="537840"/>
            <a:chExt cx="9703080" cy="5862240"/>
          </a:xfrm>
        </p:grpSpPr>
        <p:sp>
          <p:nvSpPr>
            <p:cNvPr id="393" name="CustomShape 2"/>
            <p:cNvSpPr/>
            <p:nvPr/>
          </p:nvSpPr>
          <p:spPr>
            <a:xfrm>
              <a:off x="1222200" y="3546000"/>
              <a:ext cx="9703080" cy="28540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4" name="CustomShape 3"/>
            <p:cNvSpPr/>
            <p:nvPr/>
          </p:nvSpPr>
          <p:spPr>
            <a:xfrm>
              <a:off x="1222200" y="537840"/>
              <a:ext cx="9703080" cy="2854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sp>
        <p:nvSpPr>
          <p:cNvPr id="395" name="CustomShape 4"/>
          <p:cNvSpPr/>
          <p:nvPr/>
        </p:nvSpPr>
        <p:spPr>
          <a:xfrm>
            <a:off x="7367760" y="3646080"/>
            <a:ext cx="5084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3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기술 구현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6" name="CustomShape 5"/>
          <p:cNvSpPr/>
          <p:nvPr/>
        </p:nvSpPr>
        <p:spPr>
          <a:xfrm>
            <a:off x="5570280" y="3801240"/>
            <a:ext cx="2301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STEP_03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7" name="CustomShape 6"/>
          <p:cNvSpPr/>
          <p:nvPr/>
        </p:nvSpPr>
        <p:spPr>
          <a:xfrm>
            <a:off x="8270280" y="4324680"/>
            <a:ext cx="160488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4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데이터 수집</a:t>
            </a:r>
            <a:endParaRPr b="0" lang="en-US" sz="14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4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고시원 수요 조사</a:t>
            </a:r>
            <a:endParaRPr b="0" lang="en-US" sz="14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4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수익성 계산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2191040" cy="6857640"/>
          </a:xfrm>
          <a:prstGeom prst="rect">
            <a:avLst/>
          </a:prstGeom>
          <a:ln>
            <a:noFill/>
          </a:ln>
        </p:spPr>
      </p:pic>
      <p:pic>
        <p:nvPicPr>
          <p:cNvPr id="399" name="" descr=""/>
          <p:cNvPicPr/>
          <p:nvPr/>
        </p:nvPicPr>
        <p:blipFill>
          <a:blip r:embed="rId2"/>
          <a:srcRect l="14219" t="43989" r="35993" b="30671"/>
          <a:stretch/>
        </p:blipFill>
        <p:spPr>
          <a:xfrm>
            <a:off x="5029200" y="1631880"/>
            <a:ext cx="4114800" cy="3671640"/>
          </a:xfrm>
          <a:prstGeom prst="rect">
            <a:avLst/>
          </a:prstGeom>
          <a:ln>
            <a:noFill/>
          </a:ln>
        </p:spPr>
      </p:pic>
      <p:sp>
        <p:nvSpPr>
          <p:cNvPr id="400" name="TextShape 1"/>
          <p:cNvSpPr txBox="1"/>
          <p:nvPr/>
        </p:nvSpPr>
        <p:spPr>
          <a:xfrm>
            <a:off x="6035040" y="4206240"/>
            <a:ext cx="246888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3595320" y="4367520"/>
            <a:ext cx="1342440" cy="66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ko-KR" sz="1300" spc="-1" strike="noStrike">
                <a:solidFill>
                  <a:srgbClr val="000000"/>
                </a:solidFill>
                <a:latin typeface="Arial"/>
                <a:ea typeface="DejaVu Sans"/>
              </a:rPr>
              <a:t>지역별</a:t>
            </a:r>
            <a:endParaRPr b="0" lang="en-US" sz="1300" spc="-1" strike="noStrike">
              <a:latin typeface="Arial"/>
            </a:endParaRPr>
          </a:p>
          <a:p>
            <a:r>
              <a:rPr b="0" lang="ko-KR" sz="1300" spc="-1" strike="noStrike">
                <a:solidFill>
                  <a:srgbClr val="000000"/>
                </a:solidFill>
                <a:latin typeface="Arial"/>
                <a:ea typeface="DejaVu Sans"/>
              </a:rPr>
              <a:t>평균 공실률 산출  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그림 409" descr=""/>
          <p:cNvPicPr/>
          <p:nvPr/>
        </p:nvPicPr>
        <p:blipFill>
          <a:blip r:embed="rId1"/>
          <a:stretch/>
        </p:blipFill>
        <p:spPr>
          <a:xfrm>
            <a:off x="1440" y="720"/>
            <a:ext cx="12190680" cy="6857280"/>
          </a:xfrm>
          <a:prstGeom prst="rect">
            <a:avLst/>
          </a:prstGeom>
          <a:ln>
            <a:noFill/>
          </a:ln>
        </p:spPr>
      </p:pic>
      <p:pic>
        <p:nvPicPr>
          <p:cNvPr id="403" name="그림 1" descr=""/>
          <p:cNvPicPr/>
          <p:nvPr/>
        </p:nvPicPr>
        <p:blipFill>
          <a:blip r:embed="rId2"/>
          <a:srcRect l="55191" t="26992" r="5688" b="33307"/>
          <a:stretch/>
        </p:blipFill>
        <p:spPr>
          <a:xfrm>
            <a:off x="3383280" y="1691640"/>
            <a:ext cx="5943600" cy="3246120"/>
          </a:xfrm>
          <a:prstGeom prst="rect">
            <a:avLst/>
          </a:prstGeom>
          <a:ln cap="sq" w="38160">
            <a:solidFill>
              <a:srgbClr val="00000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  <p:sp>
        <p:nvSpPr>
          <p:cNvPr id="404" name="CustomShape 1"/>
          <p:cNvSpPr/>
          <p:nvPr/>
        </p:nvSpPr>
        <p:spPr>
          <a:xfrm>
            <a:off x="4572000" y="3931920"/>
            <a:ext cx="1188720" cy="731520"/>
          </a:xfrm>
          <a:prstGeom prst="ellipse">
            <a:avLst/>
          </a:prstGeom>
          <a:noFill/>
          <a:ln w="38160">
            <a:solidFill>
              <a:srgbClr val="ff00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"/>
          <p:cNvSpPr/>
          <p:nvPr/>
        </p:nvSpPr>
        <p:spPr>
          <a:xfrm>
            <a:off x="5577840" y="2194560"/>
            <a:ext cx="731520" cy="731520"/>
          </a:xfrm>
          <a:prstGeom prst="ellipse">
            <a:avLst/>
          </a:prstGeom>
          <a:noFill/>
          <a:ln w="38160">
            <a:solidFill>
              <a:srgbClr val="ff00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TextShape 3"/>
          <p:cNvSpPr txBox="1"/>
          <p:nvPr/>
        </p:nvSpPr>
        <p:spPr>
          <a:xfrm>
            <a:off x="7772400" y="2136240"/>
            <a:ext cx="1645920" cy="69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공실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률이 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가장 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낮은 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순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빨간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색이 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진한 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순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(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도봉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구</a:t>
            </a:r>
            <a:r>
              <a:rPr b="0" lang="en-US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, 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금천</a:t>
            </a:r>
            <a:r>
              <a:rPr b="0" lang="ko-KR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구</a:t>
            </a:r>
            <a:r>
              <a:rPr b="0" lang="en-US" sz="11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) 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7" name="TextShape 4"/>
          <p:cNvSpPr txBox="1"/>
          <p:nvPr/>
        </p:nvSpPr>
        <p:spPr>
          <a:xfrm>
            <a:off x="3566160" y="5062320"/>
            <a:ext cx="5669280" cy="69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ko-KR" sz="105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도봉구는 고시원 매물이 많이 없어 공실률이 낮으며</a:t>
            </a:r>
            <a:r>
              <a:rPr b="0" lang="en-US" sz="105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,  </a:t>
            </a:r>
            <a:r>
              <a:rPr b="0" lang="ko-KR" sz="105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금천구는 주변에 </a:t>
            </a:r>
            <a:r>
              <a:rPr b="0" lang="en-US" sz="105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IT</a:t>
            </a:r>
            <a:r>
              <a:rPr b="0" lang="ko-KR" sz="105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회사가 밀집된 지역이라 공실률이  낮다</a:t>
            </a:r>
            <a:r>
              <a:rPr b="0" lang="en-US" sz="105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.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그림 406" descr=""/>
          <p:cNvPicPr/>
          <p:nvPr/>
        </p:nvPicPr>
        <p:blipFill>
          <a:blip r:embed="rId1"/>
          <a:stretch/>
        </p:blipFill>
        <p:spPr>
          <a:xfrm>
            <a:off x="0" y="360"/>
            <a:ext cx="12190680" cy="6857280"/>
          </a:xfrm>
          <a:prstGeom prst="rect">
            <a:avLst/>
          </a:prstGeom>
          <a:ln>
            <a:noFill/>
          </a:ln>
        </p:spPr>
      </p:pic>
      <p:pic>
        <p:nvPicPr>
          <p:cNvPr id="409" name="그림 1" descr=""/>
          <p:cNvPicPr/>
          <p:nvPr/>
        </p:nvPicPr>
        <p:blipFill>
          <a:blip r:embed="rId2"/>
          <a:srcRect l="27394" t="44224" r="54368" b="39612"/>
          <a:stretch/>
        </p:blipFill>
        <p:spPr>
          <a:xfrm>
            <a:off x="5303520" y="3186360"/>
            <a:ext cx="3561480" cy="1751400"/>
          </a:xfrm>
          <a:prstGeom prst="rect">
            <a:avLst/>
          </a:prstGeom>
          <a:ln>
            <a:noFill/>
          </a:ln>
        </p:spPr>
      </p:pic>
      <p:pic>
        <p:nvPicPr>
          <p:cNvPr id="410" name="Picture 2" descr=""/>
          <p:cNvPicPr/>
          <p:nvPr/>
        </p:nvPicPr>
        <p:blipFill>
          <a:blip r:embed="rId3"/>
          <a:srcRect l="58127" t="0" r="8125" b="22988"/>
          <a:stretch/>
        </p:blipFill>
        <p:spPr>
          <a:xfrm>
            <a:off x="2620440" y="2035080"/>
            <a:ext cx="2377080" cy="3104640"/>
          </a:xfrm>
          <a:prstGeom prst="rect">
            <a:avLst/>
          </a:prstGeom>
          <a:ln>
            <a:noFill/>
          </a:ln>
        </p:spPr>
      </p:pic>
      <p:sp>
        <p:nvSpPr>
          <p:cNvPr id="411" name="CustomShape 1"/>
          <p:cNvSpPr/>
          <p:nvPr/>
        </p:nvSpPr>
        <p:spPr>
          <a:xfrm>
            <a:off x="4847040" y="1798560"/>
            <a:ext cx="4479840" cy="1218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[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고시원 이름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평수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총 방 갯수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총 욕실 갯수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주차 공간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보증금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월 임대료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관리비’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,'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매물 총액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인근 지하철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인근 대학교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보증금 전처리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매물 총액 전처리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방 갯수 전처리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월 임대료 전처리’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,'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관리비 전처리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지역별 평균 월세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'TC(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총영업비용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)', 'FC(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고정비용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)', 'VC(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변동비용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)',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회수기간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상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회수기간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중’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,'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회수기간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하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연수익매출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상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연수익매출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중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연수익매출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하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월수익매출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상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월수익매출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중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월수익매출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하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연순수익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상’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,'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연순수익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중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연순수익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하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월순수익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상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월순수익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중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월순수익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하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순수익률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상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순수익률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중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', '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순수익률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_</a:t>
            </a:r>
            <a:r>
              <a:rPr b="0" lang="ko-KR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하</a:t>
            </a:r>
            <a:r>
              <a:rPr b="0" lang="en-US" sz="10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']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1080" y="0"/>
            <a:ext cx="12191040" cy="6857640"/>
          </a:xfrm>
          <a:prstGeom prst="rect">
            <a:avLst/>
          </a:prstGeom>
          <a:ln>
            <a:noFill/>
          </a:ln>
        </p:spPr>
      </p:pic>
      <p:pic>
        <p:nvPicPr>
          <p:cNvPr id="413" name="그림 4_0" descr=""/>
          <p:cNvPicPr/>
          <p:nvPr/>
        </p:nvPicPr>
        <p:blipFill>
          <a:blip r:embed="rId2"/>
          <a:srcRect l="26872" t="33877" r="21872" b="385"/>
          <a:stretch/>
        </p:blipFill>
        <p:spPr>
          <a:xfrm>
            <a:off x="2834640" y="1645920"/>
            <a:ext cx="5394960" cy="3691440"/>
          </a:xfrm>
          <a:prstGeom prst="rect">
            <a:avLst/>
          </a:prstGeom>
          <a:ln>
            <a:noFill/>
          </a:ln>
        </p:spPr>
      </p:pic>
      <p:sp>
        <p:nvSpPr>
          <p:cNvPr id="414" name="TextShape 1"/>
          <p:cNvSpPr txBox="1"/>
          <p:nvPr/>
        </p:nvSpPr>
        <p:spPr>
          <a:xfrm>
            <a:off x="7589520" y="2377440"/>
            <a:ext cx="2011680" cy="1186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ko-KR" sz="1800" spc="-1" strike="noStrike">
                <a:solidFill>
                  <a:srgbClr val="168f3d"/>
                </a:solidFill>
                <a:latin typeface="Arial"/>
                <a:ea typeface="DejaVu Sans"/>
              </a:rPr>
              <a:t>금천구 가산 </a:t>
            </a:r>
            <a:r>
              <a:rPr b="1" lang="en-US" sz="1800" spc="-1" strike="noStrike">
                <a:solidFill>
                  <a:srgbClr val="168f3d"/>
                </a:solidFill>
                <a:latin typeface="Arial"/>
                <a:ea typeface="DejaVu Sans"/>
              </a:rPr>
              <a:t>1</a:t>
            </a:r>
            <a:r>
              <a:rPr b="1" lang="ko-KR" sz="1800" spc="-1" strike="noStrike">
                <a:solidFill>
                  <a:srgbClr val="168f3d"/>
                </a:solidFill>
                <a:latin typeface="Arial"/>
                <a:ea typeface="DejaVu Sans"/>
              </a:rPr>
              <a:t>위 매물 </a:t>
            </a:r>
            <a:r>
              <a:rPr b="1" lang="en-US" sz="1800" spc="-1" strike="noStrike">
                <a:solidFill>
                  <a:srgbClr val="168f3d"/>
                </a:solidFill>
                <a:latin typeface="Arial"/>
                <a:ea typeface="DejaVu Sans"/>
              </a:rPr>
              <a:t>(1993)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ko-KR" sz="1300" spc="-1" strike="noStrike">
                <a:solidFill>
                  <a:srgbClr val="000000"/>
                </a:solidFill>
                <a:latin typeface="Arial"/>
                <a:ea typeface="DejaVu Sans"/>
              </a:rPr>
              <a:t>축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</a:t>
            </a:r>
            <a:r>
              <a:rPr b="0" lang="ko-KR" sz="1300" spc="-1" strike="noStrike">
                <a:solidFill>
                  <a:srgbClr val="000000"/>
                </a:solidFill>
                <a:latin typeface="Arial"/>
                <a:ea typeface="DejaVu Sans"/>
              </a:rPr>
              <a:t>가격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endParaRPr b="0" lang="en-US" sz="1300" spc="-1" strike="noStrike"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ko-KR" sz="1300" spc="-1" strike="noStrike">
                <a:solidFill>
                  <a:srgbClr val="000000"/>
                </a:solidFill>
                <a:latin typeface="Arial"/>
                <a:ea typeface="DejaVu Sans"/>
              </a:rPr>
              <a:t>축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= </a:t>
            </a:r>
            <a:r>
              <a:rPr b="0" lang="ko-KR" sz="1300" spc="-1" strike="noStrike">
                <a:solidFill>
                  <a:srgbClr val="000000"/>
                </a:solidFill>
                <a:latin typeface="Arial"/>
                <a:ea typeface="DejaVu Sans"/>
              </a:rPr>
              <a:t>월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"/>
          <p:cNvGrpSpPr/>
          <p:nvPr/>
        </p:nvGrpSpPr>
        <p:grpSpPr>
          <a:xfrm>
            <a:off x="1222200" y="537840"/>
            <a:ext cx="9703080" cy="5862240"/>
            <a:chOff x="1222200" y="537840"/>
            <a:chExt cx="9703080" cy="5862240"/>
          </a:xfrm>
        </p:grpSpPr>
        <p:sp>
          <p:nvSpPr>
            <p:cNvPr id="121" name="CustomShape 2"/>
            <p:cNvSpPr/>
            <p:nvPr/>
          </p:nvSpPr>
          <p:spPr>
            <a:xfrm>
              <a:off x="1222200" y="1337400"/>
              <a:ext cx="9703080" cy="5062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3"/>
            <p:cNvSpPr/>
            <p:nvPr/>
          </p:nvSpPr>
          <p:spPr>
            <a:xfrm>
              <a:off x="1222200" y="537840"/>
              <a:ext cx="9703080" cy="183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sp>
        <p:nvSpPr>
          <p:cNvPr id="123" name="CustomShape 4"/>
          <p:cNvSpPr/>
          <p:nvPr/>
        </p:nvSpPr>
        <p:spPr>
          <a:xfrm>
            <a:off x="5074200" y="1642320"/>
            <a:ext cx="30121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CONTENTS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4" name="내용 개체 틀 7" descr="학교 단색으로 채워진"/>
          <p:cNvPicPr/>
          <p:nvPr/>
        </p:nvPicPr>
        <p:blipFill>
          <a:blip r:embed="rId1"/>
          <a:stretch/>
        </p:blipFill>
        <p:spPr>
          <a:xfrm>
            <a:off x="5632920" y="899280"/>
            <a:ext cx="994680" cy="994680"/>
          </a:xfrm>
          <a:prstGeom prst="rect">
            <a:avLst/>
          </a:prstGeom>
          <a:ln>
            <a:noFill/>
          </a:ln>
        </p:spPr>
      </p:pic>
      <p:sp>
        <p:nvSpPr>
          <p:cNvPr id="125" name="CustomShape 5"/>
          <p:cNvSpPr/>
          <p:nvPr/>
        </p:nvSpPr>
        <p:spPr>
          <a:xfrm>
            <a:off x="1222200" y="2283120"/>
            <a:ext cx="9703080" cy="104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6"/>
          <p:cNvSpPr/>
          <p:nvPr/>
        </p:nvSpPr>
        <p:spPr>
          <a:xfrm>
            <a:off x="419040" y="7120080"/>
            <a:ext cx="609696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&lt;a href="https://www.flaticon.com/kr/free-icons/" title="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아이콘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"&gt;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아이콘  제작자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Freepik - Flaticon&lt;/a&gt;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6822000" y="7120080"/>
            <a:ext cx="6096960" cy="6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&lt;a href="https://www.flaticon.com/kr/free-icons/" title="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아이콘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"&gt;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아이콘  제작자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Freepik - Flaticon&lt;/a&gt;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6811560" y="7839360"/>
            <a:ext cx="65026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&lt;a href="https://www.flaticon.com/kr/free-icons/" title="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아이콘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"&gt;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아이콘  제작자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Freepik - Flaticon&lt;/a&gt;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29" name="Group 9"/>
          <p:cNvGrpSpPr/>
          <p:nvPr/>
        </p:nvGrpSpPr>
        <p:grpSpPr>
          <a:xfrm>
            <a:off x="2123640" y="2676240"/>
            <a:ext cx="2100240" cy="2821320"/>
            <a:chOff x="2123640" y="2676240"/>
            <a:chExt cx="2100240" cy="2821320"/>
          </a:xfrm>
        </p:grpSpPr>
        <p:grpSp>
          <p:nvGrpSpPr>
            <p:cNvPr id="130" name="Group 10"/>
            <p:cNvGrpSpPr/>
            <p:nvPr/>
          </p:nvGrpSpPr>
          <p:grpSpPr>
            <a:xfrm>
              <a:off x="2123640" y="3563280"/>
              <a:ext cx="2100240" cy="1934280"/>
              <a:chOff x="2123640" y="3563280"/>
              <a:chExt cx="2100240" cy="1934280"/>
            </a:xfrm>
          </p:grpSpPr>
          <p:sp>
            <p:nvSpPr>
              <p:cNvPr id="131" name="CustomShape 11"/>
              <p:cNvSpPr/>
              <p:nvPr/>
            </p:nvSpPr>
            <p:spPr>
              <a:xfrm>
                <a:off x="2123640" y="3563280"/>
                <a:ext cx="2100240" cy="1934280"/>
              </a:xfrm>
              <a:prstGeom prst="roundRect">
                <a:avLst>
                  <a:gd name="adj" fmla="val 16667"/>
                </a:avLst>
              </a:prstGeom>
              <a:solidFill>
                <a:srgbClr val="bedeb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/>
            </p:style>
          </p:sp>
          <p:grpSp>
            <p:nvGrpSpPr>
              <p:cNvPr id="132" name="Group 12"/>
              <p:cNvGrpSpPr/>
              <p:nvPr/>
            </p:nvGrpSpPr>
            <p:grpSpPr>
              <a:xfrm>
                <a:off x="2212560" y="3692880"/>
                <a:ext cx="1683360" cy="524520"/>
                <a:chOff x="2212560" y="3692880"/>
                <a:chExt cx="1683360" cy="524520"/>
              </a:xfrm>
            </p:grpSpPr>
            <p:sp>
              <p:nvSpPr>
                <p:cNvPr id="133" name="CustomShape 13"/>
                <p:cNvSpPr/>
                <p:nvPr/>
              </p:nvSpPr>
              <p:spPr>
                <a:xfrm>
                  <a:off x="2212560" y="3692880"/>
                  <a:ext cx="537480" cy="5097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/>
              </p:style>
            </p:sp>
            <p:sp>
              <p:nvSpPr>
                <p:cNvPr id="134" name="CustomShape 14"/>
                <p:cNvSpPr/>
                <p:nvPr/>
              </p:nvSpPr>
              <p:spPr>
                <a:xfrm>
                  <a:off x="2314800" y="3726000"/>
                  <a:ext cx="753120" cy="242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STEP_01</a:t>
                  </a:r>
                  <a:endParaRPr b="0" lang="en-US" sz="1000" spc="-1" strike="noStrike">
                    <a:latin typeface="Arial"/>
                  </a:endParaRPr>
                </a:p>
              </p:txBody>
            </p:sp>
            <p:sp>
              <p:nvSpPr>
                <p:cNvPr id="135" name="CustomShape 15"/>
                <p:cNvSpPr/>
                <p:nvPr/>
              </p:nvSpPr>
              <p:spPr>
                <a:xfrm>
                  <a:off x="2408760" y="3884040"/>
                  <a:ext cx="1487160" cy="333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ko-KR" sz="1600" spc="-1" strike="noStrike">
                      <a:solidFill>
                        <a:srgbClr val="000000"/>
                      </a:solidFill>
                      <a:latin typeface="HY헤드라인M"/>
                      <a:ea typeface="HY헤드라인M"/>
                    </a:rPr>
                    <a:t>프로젝트 소개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</p:grpSp>
        </p:grpSp>
        <p:pic>
          <p:nvPicPr>
            <p:cNvPr id="136" name="그림 78" descr=""/>
            <p:cNvPicPr/>
            <p:nvPr/>
          </p:nvPicPr>
          <p:blipFill>
            <a:blip r:embed="rId2"/>
            <a:stretch/>
          </p:blipFill>
          <p:spPr>
            <a:xfrm>
              <a:off x="2722680" y="2676240"/>
              <a:ext cx="944640" cy="944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7" name="Group 16"/>
          <p:cNvGrpSpPr/>
          <p:nvPr/>
        </p:nvGrpSpPr>
        <p:grpSpPr>
          <a:xfrm>
            <a:off x="5037480" y="2715840"/>
            <a:ext cx="2100240" cy="2781720"/>
            <a:chOff x="5037480" y="2715840"/>
            <a:chExt cx="2100240" cy="2781720"/>
          </a:xfrm>
        </p:grpSpPr>
        <p:sp>
          <p:nvSpPr>
            <p:cNvPr id="138" name="CustomShape 17"/>
            <p:cNvSpPr/>
            <p:nvPr/>
          </p:nvSpPr>
          <p:spPr>
            <a:xfrm>
              <a:off x="5037480" y="3563280"/>
              <a:ext cx="2100240" cy="1934280"/>
            </a:xfrm>
            <a:prstGeom prst="roundRect">
              <a:avLst>
                <a:gd name="adj" fmla="val 16667"/>
              </a:avLst>
            </a:prstGeom>
            <a:solidFill>
              <a:srgbClr val="bedeb2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pic>
          <p:nvPicPr>
            <p:cNvPr id="139" name="그림 82" descr=""/>
            <p:cNvPicPr/>
            <p:nvPr/>
          </p:nvPicPr>
          <p:blipFill>
            <a:blip r:embed="rId3"/>
            <a:stretch/>
          </p:blipFill>
          <p:spPr>
            <a:xfrm>
              <a:off x="5632920" y="2715840"/>
              <a:ext cx="926280" cy="926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0" name="CustomShape 18"/>
            <p:cNvSpPr/>
            <p:nvPr/>
          </p:nvSpPr>
          <p:spPr>
            <a:xfrm>
              <a:off x="5126400" y="3691800"/>
              <a:ext cx="537480" cy="509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41" name="CustomShape 19"/>
            <p:cNvSpPr/>
            <p:nvPr/>
          </p:nvSpPr>
          <p:spPr>
            <a:xfrm>
              <a:off x="5228640" y="3725280"/>
              <a:ext cx="7531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STEP_02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142" name="CustomShape 20"/>
            <p:cNvSpPr/>
            <p:nvPr/>
          </p:nvSpPr>
          <p:spPr>
            <a:xfrm>
              <a:off x="5322600" y="3883320"/>
              <a:ext cx="14871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ko-KR" sz="1600" spc="-1" strike="noStrike">
                  <a:solidFill>
                    <a:srgbClr val="000000"/>
                  </a:solidFill>
                  <a:latin typeface="HY헤드라인M"/>
                  <a:ea typeface="HY헤드라인M"/>
                </a:rPr>
                <a:t>아이디어 개요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143" name="Group 21"/>
          <p:cNvGrpSpPr/>
          <p:nvPr/>
        </p:nvGrpSpPr>
        <p:grpSpPr>
          <a:xfrm>
            <a:off x="7974000" y="2659680"/>
            <a:ext cx="2100240" cy="2837880"/>
            <a:chOff x="7974000" y="2659680"/>
            <a:chExt cx="2100240" cy="2837880"/>
          </a:xfrm>
        </p:grpSpPr>
        <p:grpSp>
          <p:nvGrpSpPr>
            <p:cNvPr id="144" name="Group 22"/>
            <p:cNvGrpSpPr/>
            <p:nvPr/>
          </p:nvGrpSpPr>
          <p:grpSpPr>
            <a:xfrm>
              <a:off x="7974000" y="2659680"/>
              <a:ext cx="2100240" cy="2837880"/>
              <a:chOff x="7974000" y="2659680"/>
              <a:chExt cx="2100240" cy="2837880"/>
            </a:xfrm>
          </p:grpSpPr>
          <p:sp>
            <p:nvSpPr>
              <p:cNvPr id="145" name="CustomShape 23"/>
              <p:cNvSpPr/>
              <p:nvPr/>
            </p:nvSpPr>
            <p:spPr>
              <a:xfrm>
                <a:off x="7974000" y="3563280"/>
                <a:ext cx="2100240" cy="1934280"/>
              </a:xfrm>
              <a:prstGeom prst="roundRect">
                <a:avLst>
                  <a:gd name="adj" fmla="val 16667"/>
                </a:avLst>
              </a:prstGeom>
              <a:solidFill>
                <a:srgbClr val="bedeb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/>
            </p:style>
          </p:sp>
          <p:pic>
            <p:nvPicPr>
              <p:cNvPr id="146" name="그림 80" descr=""/>
              <p:cNvPicPr/>
              <p:nvPr/>
            </p:nvPicPr>
            <p:blipFill>
              <a:blip r:embed="rId4"/>
              <a:stretch/>
            </p:blipFill>
            <p:spPr>
              <a:xfrm>
                <a:off x="8592840" y="2659680"/>
                <a:ext cx="926280" cy="92628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47" name="CustomShape 24"/>
            <p:cNvSpPr/>
            <p:nvPr/>
          </p:nvSpPr>
          <p:spPr>
            <a:xfrm>
              <a:off x="8081640" y="3697560"/>
              <a:ext cx="537480" cy="509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48" name="CustomShape 25"/>
            <p:cNvSpPr/>
            <p:nvPr/>
          </p:nvSpPr>
          <p:spPr>
            <a:xfrm>
              <a:off x="8183520" y="3730680"/>
              <a:ext cx="7531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STEP_03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149" name="CustomShape 26"/>
            <p:cNvSpPr/>
            <p:nvPr/>
          </p:nvSpPr>
          <p:spPr>
            <a:xfrm>
              <a:off x="8277840" y="3888720"/>
              <a:ext cx="14871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ko-KR" sz="1600" spc="-1" strike="noStrike">
                  <a:solidFill>
                    <a:srgbClr val="000000"/>
                  </a:solidFill>
                  <a:latin typeface="HY헤드라인M"/>
                  <a:ea typeface="HY헤드라인M"/>
                </a:rPr>
                <a:t>기술 구현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50" name="CustomShape 27"/>
          <p:cNvSpPr/>
          <p:nvPr/>
        </p:nvSpPr>
        <p:spPr>
          <a:xfrm>
            <a:off x="2378880" y="4307760"/>
            <a:ext cx="15591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2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프로젝트 제안 배경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2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프로젝트 주제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2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프로젝트 계획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1" name="CustomShape 28"/>
          <p:cNvSpPr/>
          <p:nvPr/>
        </p:nvSpPr>
        <p:spPr>
          <a:xfrm>
            <a:off x="5338080" y="4294800"/>
            <a:ext cx="141876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2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팀원들의 뇌 구조</a:t>
            </a:r>
            <a:endParaRPr b="0" lang="en-US" sz="12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2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아이디어 구체화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2" name="CustomShape 29"/>
          <p:cNvSpPr/>
          <p:nvPr/>
        </p:nvSpPr>
        <p:spPr>
          <a:xfrm>
            <a:off x="8191440" y="4212000"/>
            <a:ext cx="155916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05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웹 크롤링 데이터 수집</a:t>
            </a:r>
            <a:endParaRPr b="0" lang="en-US" sz="105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05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알고리즘 설계</a:t>
            </a:r>
            <a:endParaRPr b="0" lang="en-US" sz="105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05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데이터 시각화 및 분석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"/>
          <p:cNvGrpSpPr/>
          <p:nvPr/>
        </p:nvGrpSpPr>
        <p:grpSpPr>
          <a:xfrm>
            <a:off x="1222200" y="537840"/>
            <a:ext cx="9703080" cy="5862240"/>
            <a:chOff x="1222200" y="537840"/>
            <a:chExt cx="9703080" cy="5862240"/>
          </a:xfrm>
        </p:grpSpPr>
        <p:sp>
          <p:nvSpPr>
            <p:cNvPr id="154" name="CustomShape 2"/>
            <p:cNvSpPr/>
            <p:nvPr/>
          </p:nvSpPr>
          <p:spPr>
            <a:xfrm>
              <a:off x="1222200" y="3546000"/>
              <a:ext cx="9703080" cy="28540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CustomShape 3"/>
            <p:cNvSpPr/>
            <p:nvPr/>
          </p:nvSpPr>
          <p:spPr>
            <a:xfrm>
              <a:off x="1222200" y="537840"/>
              <a:ext cx="9703080" cy="2854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sp>
        <p:nvSpPr>
          <p:cNvPr id="156" name="CustomShape 4"/>
          <p:cNvSpPr/>
          <p:nvPr/>
        </p:nvSpPr>
        <p:spPr>
          <a:xfrm>
            <a:off x="7367760" y="3646080"/>
            <a:ext cx="5084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ko-KR" sz="3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프로젝트 소개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5570280" y="3801240"/>
            <a:ext cx="2301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STEP_01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8272800" y="4324680"/>
            <a:ext cx="21625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8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프로젝트 제안 배경</a:t>
            </a:r>
            <a:endParaRPr b="0" lang="en-US" sz="18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8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프로젝트 주제</a:t>
            </a:r>
            <a:endParaRPr b="0" lang="en-US" sz="1800" spc="-1" strike="noStrike">
              <a:latin typeface="Arial"/>
            </a:endParaRPr>
          </a:p>
          <a:p>
            <a:pPr marL="171360" indent="-170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ko-KR" sz="18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프로젝트 계획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그림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62" name="그림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65" name="그림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68" name="그림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"/>
          <p:cNvGrpSpPr/>
          <p:nvPr/>
        </p:nvGrpSpPr>
        <p:grpSpPr>
          <a:xfrm>
            <a:off x="1222200" y="537840"/>
            <a:ext cx="9703080" cy="5862240"/>
            <a:chOff x="1222200" y="537840"/>
            <a:chExt cx="9703080" cy="5862240"/>
          </a:xfrm>
        </p:grpSpPr>
        <p:sp>
          <p:nvSpPr>
            <p:cNvPr id="170" name="CustomShape 2"/>
            <p:cNvSpPr/>
            <p:nvPr/>
          </p:nvSpPr>
          <p:spPr>
            <a:xfrm>
              <a:off x="1222200" y="4563360"/>
              <a:ext cx="9703080" cy="1836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CustomShape 3"/>
            <p:cNvSpPr/>
            <p:nvPr/>
          </p:nvSpPr>
          <p:spPr>
            <a:xfrm>
              <a:off x="1222200" y="537840"/>
              <a:ext cx="9703080" cy="402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sp>
        <p:nvSpPr>
          <p:cNvPr id="172" name="CustomShape 4"/>
          <p:cNvSpPr/>
          <p:nvPr/>
        </p:nvSpPr>
        <p:spPr>
          <a:xfrm>
            <a:off x="1222200" y="184320"/>
            <a:ext cx="30121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1. </a:t>
            </a:r>
            <a:r>
              <a:rPr b="0" lang="ko-KR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프로젝트 제안 배경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9367920" y="68040"/>
            <a:ext cx="2301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STEP_01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4" name="그래픽 18" descr="직사각형 말풍선"/>
          <p:cNvPicPr/>
          <p:nvPr/>
        </p:nvPicPr>
        <p:blipFill>
          <a:blip r:embed="rId1"/>
          <a:stretch/>
        </p:blipFill>
        <p:spPr>
          <a:xfrm>
            <a:off x="1523880" y="1320120"/>
            <a:ext cx="3695400" cy="3309120"/>
          </a:xfrm>
          <a:prstGeom prst="rect">
            <a:avLst/>
          </a:prstGeom>
          <a:ln>
            <a:noFill/>
          </a:ln>
        </p:spPr>
      </p:pic>
      <p:pic>
        <p:nvPicPr>
          <p:cNvPr id="175" name="그래픽 16" descr="터틀넥을 입고 안경을 낀 남자"/>
          <p:cNvPicPr/>
          <p:nvPr/>
        </p:nvPicPr>
        <p:blipFill>
          <a:blip r:embed="rId2"/>
          <a:stretch/>
        </p:blipFill>
        <p:spPr>
          <a:xfrm>
            <a:off x="1301760" y="3429000"/>
            <a:ext cx="2301480" cy="3097080"/>
          </a:xfrm>
          <a:prstGeom prst="rect">
            <a:avLst/>
          </a:prstGeom>
          <a:ln>
            <a:noFill/>
          </a:ln>
        </p:spPr>
      </p:pic>
      <p:grpSp>
        <p:nvGrpSpPr>
          <p:cNvPr id="176" name="Group 6"/>
          <p:cNvGrpSpPr/>
          <p:nvPr/>
        </p:nvGrpSpPr>
        <p:grpSpPr>
          <a:xfrm>
            <a:off x="5363640" y="695160"/>
            <a:ext cx="5561640" cy="5754600"/>
            <a:chOff x="5363640" y="695160"/>
            <a:chExt cx="5561640" cy="5754600"/>
          </a:xfrm>
        </p:grpSpPr>
        <p:pic>
          <p:nvPicPr>
            <p:cNvPr id="177" name="그래픽 24" descr="스탠드형 화이트보드"/>
            <p:cNvPicPr/>
            <p:nvPr/>
          </p:nvPicPr>
          <p:blipFill>
            <a:blip r:embed="rId3"/>
            <a:stretch/>
          </p:blipFill>
          <p:spPr>
            <a:xfrm>
              <a:off x="5363640" y="695160"/>
              <a:ext cx="5561640" cy="5754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그림 10" descr=""/>
            <p:cNvPicPr/>
            <p:nvPr/>
          </p:nvPicPr>
          <p:blipFill>
            <a:blip r:embed="rId4"/>
            <a:stretch/>
          </p:blipFill>
          <p:spPr>
            <a:xfrm>
              <a:off x="5963760" y="929880"/>
              <a:ext cx="4223160" cy="2919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9" name="CustomShape 7"/>
          <p:cNvSpPr/>
          <p:nvPr/>
        </p:nvSpPr>
        <p:spPr>
          <a:xfrm>
            <a:off x="1799280" y="927360"/>
            <a:ext cx="2091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ko-KR" sz="18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사회적 배경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8"/>
          <p:cNvSpPr/>
          <p:nvPr/>
        </p:nvSpPr>
        <p:spPr>
          <a:xfrm>
            <a:off x="2194560" y="1920240"/>
            <a:ext cx="2468520" cy="12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28600" indent="-227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 </a:t>
            </a:r>
            <a:r>
              <a:rPr b="0" lang="ko-KR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핵가족 확산</a:t>
            </a:r>
            <a:endParaRPr b="0" lang="en-US" sz="15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 </a:t>
            </a:r>
            <a:r>
              <a:rPr b="0" lang="ko-KR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취업난</a:t>
            </a: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(</a:t>
            </a:r>
            <a:r>
              <a:rPr b="0" lang="ko-KR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경제력 감소</a:t>
            </a: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)</a:t>
            </a:r>
            <a:endParaRPr b="0" lang="en-US" sz="15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 </a:t>
            </a:r>
            <a:r>
              <a:rPr b="0" lang="ko-KR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사회적 문제</a:t>
            </a:r>
            <a:endParaRPr b="0" lang="en-US" sz="15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 </a:t>
            </a:r>
            <a:r>
              <a:rPr b="0" lang="ko-KR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결혼율 감소</a:t>
            </a:r>
            <a:endParaRPr b="0" lang="en-US" sz="15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1</a:t>
            </a:r>
            <a:r>
              <a:rPr b="0" lang="ko-KR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인가구의 가파른 증가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"/>
          <p:cNvGrpSpPr/>
          <p:nvPr/>
        </p:nvGrpSpPr>
        <p:grpSpPr>
          <a:xfrm>
            <a:off x="1222200" y="537840"/>
            <a:ext cx="9703080" cy="5862240"/>
            <a:chOff x="1222200" y="537840"/>
            <a:chExt cx="9703080" cy="5862240"/>
          </a:xfrm>
        </p:grpSpPr>
        <p:sp>
          <p:nvSpPr>
            <p:cNvPr id="182" name="CustomShape 2"/>
            <p:cNvSpPr/>
            <p:nvPr/>
          </p:nvSpPr>
          <p:spPr>
            <a:xfrm>
              <a:off x="1222200" y="1337400"/>
              <a:ext cx="9703080" cy="5062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CustomShape 3"/>
            <p:cNvSpPr/>
            <p:nvPr/>
          </p:nvSpPr>
          <p:spPr>
            <a:xfrm>
              <a:off x="1222200" y="537840"/>
              <a:ext cx="9703080" cy="183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pic>
        <p:nvPicPr>
          <p:cNvPr id="184" name="그래픽 11" descr="스탠드형 화이트보드"/>
          <p:cNvPicPr/>
          <p:nvPr/>
        </p:nvPicPr>
        <p:blipFill>
          <a:blip r:embed="rId1"/>
          <a:stretch/>
        </p:blipFill>
        <p:spPr>
          <a:xfrm>
            <a:off x="1365480" y="685440"/>
            <a:ext cx="5561640" cy="5754600"/>
          </a:xfrm>
          <a:prstGeom prst="rect">
            <a:avLst/>
          </a:prstGeom>
          <a:ln>
            <a:noFill/>
          </a:ln>
        </p:spPr>
      </p:pic>
      <p:pic>
        <p:nvPicPr>
          <p:cNvPr id="185" name="그림 10" descr=""/>
          <p:cNvPicPr/>
          <p:nvPr/>
        </p:nvPicPr>
        <p:blipFill>
          <a:blip r:embed="rId2"/>
          <a:stretch/>
        </p:blipFill>
        <p:spPr>
          <a:xfrm>
            <a:off x="1802160" y="962640"/>
            <a:ext cx="4669560" cy="2804760"/>
          </a:xfrm>
          <a:prstGeom prst="rect">
            <a:avLst/>
          </a:prstGeom>
          <a:ln>
            <a:noFill/>
          </a:ln>
        </p:spPr>
      </p:pic>
      <p:pic>
        <p:nvPicPr>
          <p:cNvPr id="186" name="그래픽 13" descr="직사각형 말풍선"/>
          <p:cNvPicPr/>
          <p:nvPr/>
        </p:nvPicPr>
        <p:blipFill>
          <a:blip r:embed="rId3"/>
          <a:stretch/>
        </p:blipFill>
        <p:spPr>
          <a:xfrm flipH="1">
            <a:off x="7071840" y="1531440"/>
            <a:ext cx="3695400" cy="3309120"/>
          </a:xfrm>
          <a:prstGeom prst="rect">
            <a:avLst/>
          </a:prstGeom>
          <a:ln>
            <a:noFill/>
          </a:ln>
        </p:spPr>
      </p:pic>
      <p:sp>
        <p:nvSpPr>
          <p:cNvPr id="187" name="CustomShape 4"/>
          <p:cNvSpPr/>
          <p:nvPr/>
        </p:nvSpPr>
        <p:spPr>
          <a:xfrm>
            <a:off x="7496640" y="2286000"/>
            <a:ext cx="2744280" cy="100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 </a:t>
            </a: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1. </a:t>
            </a:r>
            <a:r>
              <a:rPr b="0" lang="ko-KR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통근</a:t>
            </a: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, </a:t>
            </a:r>
            <a:r>
              <a:rPr b="0" lang="ko-KR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통학의 유리한 위치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 </a:t>
            </a: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2. </a:t>
            </a:r>
            <a:r>
              <a:rPr b="0" lang="ko-KR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시세 대비 저렴한 주거비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3. </a:t>
            </a:r>
            <a:r>
              <a:rPr b="0" lang="ko-KR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풍부한 기타 시설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4. </a:t>
            </a:r>
            <a:r>
              <a:rPr b="0" lang="ko-KR" sz="1500" spc="-1" strike="noStrike">
                <a:solidFill>
                  <a:srgbClr val="000000"/>
                </a:solidFill>
                <a:latin typeface="Microsoft GothicNeo Light"/>
                <a:ea typeface="Microsoft GothicNeo Light"/>
              </a:rPr>
              <a:t>비교적 자유로운 이동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88" name="그래픽 12" descr="비즈니스 복장을 한 남자"/>
          <p:cNvPicPr/>
          <p:nvPr/>
        </p:nvPicPr>
        <p:blipFill>
          <a:blip r:embed="rId4"/>
          <a:stretch/>
        </p:blipFill>
        <p:spPr>
          <a:xfrm flipH="1">
            <a:off x="8547840" y="3536280"/>
            <a:ext cx="2219400" cy="2997360"/>
          </a:xfrm>
          <a:prstGeom prst="rect">
            <a:avLst/>
          </a:prstGeom>
          <a:ln>
            <a:noFill/>
          </a:ln>
        </p:spPr>
      </p:pic>
      <p:sp>
        <p:nvSpPr>
          <p:cNvPr id="189" name="CustomShape 5"/>
          <p:cNvSpPr/>
          <p:nvPr/>
        </p:nvSpPr>
        <p:spPr>
          <a:xfrm>
            <a:off x="5963760" y="1008360"/>
            <a:ext cx="3201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Why? </a:t>
            </a:r>
            <a:r>
              <a:rPr b="1" lang="ko-KR" sz="18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고시원</a:t>
            </a:r>
            <a:r>
              <a:rPr b="1" lang="en-US" sz="18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?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1222200" y="184320"/>
            <a:ext cx="30121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1. </a:t>
            </a:r>
            <a:r>
              <a:rPr b="0" lang="ko-KR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프로젝트 제안 배경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>
            <a:off x="9367920" y="68040"/>
            <a:ext cx="2301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STEP_01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"/>
          <p:cNvGrpSpPr/>
          <p:nvPr/>
        </p:nvGrpSpPr>
        <p:grpSpPr>
          <a:xfrm>
            <a:off x="1222200" y="537840"/>
            <a:ext cx="9703080" cy="5862240"/>
            <a:chOff x="1222200" y="537840"/>
            <a:chExt cx="9703080" cy="5862240"/>
          </a:xfrm>
        </p:grpSpPr>
        <p:sp>
          <p:nvSpPr>
            <p:cNvPr id="193" name="CustomShape 2"/>
            <p:cNvSpPr/>
            <p:nvPr/>
          </p:nvSpPr>
          <p:spPr>
            <a:xfrm>
              <a:off x="1222200" y="1337400"/>
              <a:ext cx="9703080" cy="50626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" name="CustomShape 3"/>
            <p:cNvSpPr/>
            <p:nvPr/>
          </p:nvSpPr>
          <p:spPr>
            <a:xfrm>
              <a:off x="1222200" y="537840"/>
              <a:ext cx="9703080" cy="1415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sp>
        <p:nvSpPr>
          <p:cNvPr id="195" name="CustomShape 4"/>
          <p:cNvSpPr/>
          <p:nvPr/>
        </p:nvSpPr>
        <p:spPr>
          <a:xfrm>
            <a:off x="1222200" y="184320"/>
            <a:ext cx="30121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2. </a:t>
            </a:r>
            <a:r>
              <a:rPr b="0" lang="ko-KR" sz="16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프로젝트 주제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9367920" y="68040"/>
            <a:ext cx="2301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맑은 고딕"/>
                <a:ea typeface="DejaVu Sans"/>
              </a:rPr>
              <a:t>STEP_01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962640" y="1305000"/>
            <a:ext cx="68893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ko-KR" sz="28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고시원 사업에</a:t>
            </a:r>
            <a:r>
              <a:rPr b="0" lang="en-US" sz="28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 가장 중요한 건 뭐다</a:t>
            </a:r>
            <a:r>
              <a:rPr b="0" lang="en-US" sz="28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1808280" y="2291040"/>
            <a:ext cx="8530920" cy="34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latin typeface="HY헤드라인M"/>
                <a:ea typeface="HY헤드라인M"/>
              </a:rPr>
              <a:t>“</a:t>
            </a:r>
            <a:r>
              <a:rPr b="1" lang="ko-KR" sz="2800" spc="-1" strike="noStrike">
                <a:solidFill>
                  <a:srgbClr val="ff0000"/>
                </a:solidFill>
                <a:latin typeface="HY헤드라인M"/>
                <a:ea typeface="HY헤드라인M"/>
              </a:rPr>
              <a:t>공실률이 적고 관리하기 최적화 된 매물 찾기”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ko-KR" sz="20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이는 곧 투자 대비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ko-KR" sz="20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최대 수익률로 이어집니다</a:t>
            </a:r>
            <a:r>
              <a:rPr b="0" lang="en-US" sz="2000" spc="-1" strike="noStrike">
                <a:solidFill>
                  <a:srgbClr val="000000"/>
                </a:solidFill>
                <a:latin typeface="HY헤드라인M"/>
                <a:ea typeface="HY헤드라인M"/>
              </a:rPr>
              <a:t>~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99" name="그림 13" descr="텍스트, 옅은이(가) 표시된 사진&#10;&#10;자동 생성된 설명"/>
          <p:cNvPicPr/>
          <p:nvPr/>
        </p:nvPicPr>
        <p:blipFill>
          <a:blip r:embed="rId1"/>
          <a:stretch/>
        </p:blipFill>
        <p:spPr>
          <a:xfrm rot="1159800">
            <a:off x="8214480" y="1096920"/>
            <a:ext cx="747360" cy="747360"/>
          </a:xfrm>
          <a:prstGeom prst="rect">
            <a:avLst/>
          </a:prstGeom>
          <a:ln>
            <a:noFill/>
          </a:ln>
        </p:spPr>
      </p:pic>
      <p:pic>
        <p:nvPicPr>
          <p:cNvPr id="200" name="그림 14" descr="텍스트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2287800" y="3928680"/>
            <a:ext cx="2664360" cy="274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</TotalTime>
  <Application>LibreOffice/6.4.7.2$Linux_X86_64 LibreOffice_project/40$Build-2</Application>
  <Words>1745</Words>
  <Paragraphs>280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2023-02-07T11:19:53Z</dcterms:created>
  <dc:creator>Yoon Hyeji</dc:creator>
  <dc:description/>
  <dc:language>en-US</dc:language>
  <cp:lastModifiedBy/>
  <dcterms:modified xsi:type="dcterms:W3CDTF">2023-02-14T12:49:44Z</dcterms:modified>
  <cp:revision>61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